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9"/>
  </p:notesMasterIdLst>
  <p:handoutMasterIdLst>
    <p:handoutMasterId r:id="rId10"/>
  </p:handoutMasterIdLst>
  <p:sldIdLst>
    <p:sldId id="256" r:id="rId3"/>
    <p:sldId id="266" r:id="rId4"/>
    <p:sldId id="267" r:id="rId5"/>
    <p:sldId id="264" r:id="rId6"/>
    <p:sldId id="263" r:id="rId7"/>
    <p:sldId id="271"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varScale="1">
        <p:scale>
          <a:sx n="87" d="100"/>
          <a:sy n="87" d="100"/>
        </p:scale>
        <p:origin x="122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41C019-CE06-4D9B-BB9F-671CB49C31EB}" type="doc">
      <dgm:prSet loTypeId="urn:microsoft.com/office/officeart/2005/8/layout/radial6" loCatId="cycle" qsTypeId="urn:microsoft.com/office/officeart/2005/8/quickstyle/3d1" qsCatId="3D" csTypeId="urn:microsoft.com/office/officeart/2005/8/colors/accent1_2#1" csCatId="accent1" phldr="1"/>
      <dgm:spPr/>
      <dgm:t>
        <a:bodyPr/>
        <a:lstStyle/>
        <a:p>
          <a:endParaRPr lang="en-US"/>
        </a:p>
      </dgm:t>
    </dgm:pt>
    <dgm:pt modelId="{58677BB6-A1D4-4F43-9791-1DF4C7646858}">
      <dgm:prSet phldrT="[Text]"/>
      <dgm:spPr>
        <a:xfrm>
          <a:off x="2526045" y="1565252"/>
          <a:ext cx="1714869" cy="1714869"/>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rgbClr val="FFFFFF"/>
              </a:solidFill>
              <a:latin typeface="Trebuchet MS"/>
              <a:ea typeface="+mn-ea"/>
              <a:cs typeface="+mn-cs"/>
            </a:rPr>
            <a:t>ACRRO 2.0 User</a:t>
          </a:r>
          <a:endParaRPr lang="en-US" dirty="0">
            <a:solidFill>
              <a:srgbClr val="FFFFFF"/>
            </a:solidFill>
            <a:latin typeface="Trebuchet MS"/>
            <a:ea typeface="+mn-ea"/>
            <a:cs typeface="+mn-cs"/>
          </a:endParaRPr>
        </a:p>
      </dgm:t>
    </dgm:pt>
    <dgm:pt modelId="{0C3209FC-F8F7-4FA4-9B2D-CD29E938686C}" type="parTrans" cxnId="{A6AD050E-1FE9-4AF8-838D-E33957E6E029}">
      <dgm:prSet/>
      <dgm:spPr/>
      <dgm:t>
        <a:bodyPr/>
        <a:lstStyle/>
        <a:p>
          <a:endParaRPr lang="en-US"/>
        </a:p>
      </dgm:t>
    </dgm:pt>
    <dgm:pt modelId="{E75F8CE2-2B4D-4358-BBCB-55705F19685B}" type="sibTrans" cxnId="{A6AD050E-1FE9-4AF8-838D-E33957E6E029}">
      <dgm:prSet/>
      <dgm:spPr/>
      <dgm:t>
        <a:bodyPr/>
        <a:lstStyle/>
        <a:p>
          <a:endParaRPr lang="en-US"/>
        </a:p>
      </dgm:t>
    </dgm:pt>
    <dgm:pt modelId="{15DC7D0A-9B38-413A-8B8C-E7A935CF0D80}">
      <dgm:prSet phldrT="[Text]"/>
      <dgm:spPr>
        <a:xfrm>
          <a:off x="2783275" y="1309"/>
          <a:ext cx="1200408" cy="1200408"/>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rgbClr val="FFFFFF"/>
              </a:solidFill>
              <a:latin typeface="Trebuchet MS"/>
              <a:ea typeface="+mn-ea"/>
              <a:cs typeface="+mn-cs"/>
            </a:rPr>
            <a:t>Enhanced Navigation</a:t>
          </a:r>
          <a:endParaRPr lang="en-US" dirty="0">
            <a:solidFill>
              <a:srgbClr val="FFFFFF"/>
            </a:solidFill>
            <a:latin typeface="Trebuchet MS"/>
            <a:ea typeface="+mn-ea"/>
            <a:cs typeface="+mn-cs"/>
          </a:endParaRPr>
        </a:p>
      </dgm:t>
    </dgm:pt>
    <dgm:pt modelId="{E1F21EC8-CB0B-4B3E-9D62-16D6ACB883E1}" type="parTrans" cxnId="{CB71456A-AC82-4E99-B208-681503C3F323}">
      <dgm:prSet/>
      <dgm:spPr/>
      <dgm:t>
        <a:bodyPr/>
        <a:lstStyle/>
        <a:p>
          <a:endParaRPr lang="en-US"/>
        </a:p>
      </dgm:t>
    </dgm:pt>
    <dgm:pt modelId="{D4034007-B360-4F7F-B9D3-B4B83F0BBCEF}" type="sibTrans" cxnId="{CB71456A-AC82-4E99-B208-681503C3F323}">
      <dgm:prSet/>
      <dgm:spPr>
        <a:xfrm>
          <a:off x="1519091" y="558299"/>
          <a:ext cx="3728776" cy="3728776"/>
        </a:xfr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lang="en-US" dirty="0"/>
        </a:p>
      </dgm:t>
    </dgm:pt>
    <dgm:pt modelId="{3C928FBE-B0E6-4385-9490-E3568779581F}">
      <dgm:prSet phldrT="[Text]"/>
      <dgm:spPr>
        <a:xfrm>
          <a:off x="4515314" y="1259709"/>
          <a:ext cx="1200408" cy="1200408"/>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rgbClr val="FFFFFF"/>
              </a:solidFill>
              <a:latin typeface="Trebuchet MS"/>
              <a:ea typeface="+mn-ea"/>
              <a:cs typeface="+mn-cs"/>
            </a:rPr>
            <a:t>Data Captured Quarterly</a:t>
          </a:r>
          <a:endParaRPr lang="en-US" dirty="0">
            <a:solidFill>
              <a:srgbClr val="FFFFFF"/>
            </a:solidFill>
            <a:latin typeface="Trebuchet MS"/>
            <a:ea typeface="+mn-ea"/>
            <a:cs typeface="+mn-cs"/>
          </a:endParaRPr>
        </a:p>
      </dgm:t>
    </dgm:pt>
    <dgm:pt modelId="{7A47BB02-3425-43E0-80D1-D154CE0DADE8}" type="parTrans" cxnId="{31DE6700-A716-46A7-B1E5-F8B8DCD9FE77}">
      <dgm:prSet/>
      <dgm:spPr/>
      <dgm:t>
        <a:bodyPr/>
        <a:lstStyle/>
        <a:p>
          <a:endParaRPr lang="en-US"/>
        </a:p>
      </dgm:t>
    </dgm:pt>
    <dgm:pt modelId="{220BC331-7927-4240-82F1-476ACC32F213}" type="sibTrans" cxnId="{31DE6700-A716-46A7-B1E5-F8B8DCD9FE77}">
      <dgm:prSet/>
      <dgm:spPr>
        <a:xfrm>
          <a:off x="1519091" y="558299"/>
          <a:ext cx="3728776" cy="3728776"/>
        </a:xfr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lang="en-US" dirty="0"/>
        </a:p>
      </dgm:t>
    </dgm:pt>
    <dgm:pt modelId="{B4EE5488-6F1B-4821-8719-F8026F5B9F8F}">
      <dgm:prSet phldrT="[Text]"/>
      <dgm:spPr>
        <a:xfrm>
          <a:off x="1712816" y="3295843"/>
          <a:ext cx="1200408" cy="1200408"/>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rgbClr val="FFFFFF"/>
              </a:solidFill>
              <a:latin typeface="Trebuchet MS"/>
              <a:ea typeface="+mn-ea"/>
              <a:cs typeface="+mn-cs"/>
            </a:rPr>
            <a:t>Customized, Real-Time Reports</a:t>
          </a:r>
          <a:endParaRPr lang="en-US" dirty="0">
            <a:solidFill>
              <a:srgbClr val="FFFFFF"/>
            </a:solidFill>
            <a:latin typeface="Trebuchet MS"/>
            <a:ea typeface="+mn-ea"/>
            <a:cs typeface="+mn-cs"/>
          </a:endParaRPr>
        </a:p>
      </dgm:t>
    </dgm:pt>
    <dgm:pt modelId="{E3BD0586-F8CB-4DE1-B069-0D623E65D0FA}" type="parTrans" cxnId="{150941C3-E251-4748-BA98-A0C16F4B4D4E}">
      <dgm:prSet/>
      <dgm:spPr/>
      <dgm:t>
        <a:bodyPr/>
        <a:lstStyle/>
        <a:p>
          <a:endParaRPr lang="en-US"/>
        </a:p>
      </dgm:t>
    </dgm:pt>
    <dgm:pt modelId="{6CB1208E-AA3D-4ADF-B642-AB60B005A703}" type="sibTrans" cxnId="{150941C3-E251-4748-BA98-A0C16F4B4D4E}">
      <dgm:prSet/>
      <dgm:spPr>
        <a:xfrm>
          <a:off x="1519091" y="558299"/>
          <a:ext cx="3728776" cy="3728776"/>
        </a:xfr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lang="en-US" dirty="0"/>
        </a:p>
      </dgm:t>
    </dgm:pt>
    <dgm:pt modelId="{196136C7-9854-4F81-B0C0-53A917EAF4E2}">
      <dgm:prSet phldrT="[Text]"/>
      <dgm:spPr>
        <a:xfrm>
          <a:off x="1051236" y="1259709"/>
          <a:ext cx="1200408" cy="1200408"/>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rgbClr val="FFFFFF"/>
              </a:solidFill>
              <a:latin typeface="Trebuchet MS"/>
              <a:ea typeface="+mn-ea"/>
              <a:cs typeface="+mn-cs"/>
            </a:rPr>
            <a:t>Simplified Data Input</a:t>
          </a:r>
          <a:endParaRPr lang="en-US" dirty="0">
            <a:solidFill>
              <a:srgbClr val="FFFFFF"/>
            </a:solidFill>
            <a:latin typeface="Trebuchet MS"/>
            <a:ea typeface="+mn-ea"/>
            <a:cs typeface="+mn-cs"/>
          </a:endParaRPr>
        </a:p>
      </dgm:t>
    </dgm:pt>
    <dgm:pt modelId="{110CA404-A92B-4C99-84BF-DEEA64190BB3}" type="parTrans" cxnId="{E221AB0D-8CC6-445A-A7C4-8A78A8F686A3}">
      <dgm:prSet/>
      <dgm:spPr/>
      <dgm:t>
        <a:bodyPr/>
        <a:lstStyle/>
        <a:p>
          <a:endParaRPr lang="en-US"/>
        </a:p>
      </dgm:t>
    </dgm:pt>
    <dgm:pt modelId="{8C78846F-ECE3-4D7D-AB5C-1E6C3C67963D}" type="sibTrans" cxnId="{E221AB0D-8CC6-445A-A7C4-8A78A8F686A3}">
      <dgm:prSet/>
      <dgm:spPr>
        <a:xfrm>
          <a:off x="1519091" y="558299"/>
          <a:ext cx="3728776" cy="3728776"/>
        </a:xfr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lang="en-US" dirty="0"/>
        </a:p>
      </dgm:t>
    </dgm:pt>
    <dgm:pt modelId="{08C2608B-12AE-4446-A65D-770C07A7C828}">
      <dgm:prSet phldrT="[Text]"/>
      <dgm:spPr>
        <a:xfrm>
          <a:off x="3853734" y="3295843"/>
          <a:ext cx="1200408" cy="1200408"/>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smtClean="0">
              <a:solidFill>
                <a:srgbClr val="FFFFFF"/>
              </a:solidFill>
              <a:latin typeface="Trebuchet MS"/>
              <a:ea typeface="+mn-ea"/>
              <a:cs typeface="+mn-cs"/>
            </a:rPr>
            <a:t>Facilitates CLS and ISR Reporting</a:t>
          </a:r>
          <a:endParaRPr lang="en-US" dirty="0">
            <a:solidFill>
              <a:srgbClr val="FFFFFF"/>
            </a:solidFill>
            <a:latin typeface="Trebuchet MS"/>
            <a:ea typeface="+mn-ea"/>
            <a:cs typeface="+mn-cs"/>
          </a:endParaRPr>
        </a:p>
      </dgm:t>
    </dgm:pt>
    <dgm:pt modelId="{796D1441-1F47-42A0-A90D-24EDB276E477}" type="parTrans" cxnId="{4E67F3E5-D0FD-4D21-9753-7430B9558483}">
      <dgm:prSet/>
      <dgm:spPr/>
      <dgm:t>
        <a:bodyPr/>
        <a:lstStyle/>
        <a:p>
          <a:endParaRPr lang="en-US"/>
        </a:p>
      </dgm:t>
    </dgm:pt>
    <dgm:pt modelId="{6F3F8DF7-630C-4971-A16B-BF384D0651A1}" type="sibTrans" cxnId="{4E67F3E5-D0FD-4D21-9753-7430B9558483}">
      <dgm:prSet/>
      <dgm:spPr>
        <a:xfrm>
          <a:off x="1519091" y="558299"/>
          <a:ext cx="3728776" cy="3728776"/>
        </a:xfr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lang="en-US" dirty="0"/>
        </a:p>
      </dgm:t>
    </dgm:pt>
    <dgm:pt modelId="{DED987C1-4C5D-456E-8064-F8C6B71FFB06}" type="pres">
      <dgm:prSet presAssocID="{E941C019-CE06-4D9B-BB9F-671CB49C31EB}" presName="Name0" presStyleCnt="0">
        <dgm:presLayoutVars>
          <dgm:chMax val="1"/>
          <dgm:dir/>
          <dgm:animLvl val="ctr"/>
          <dgm:resizeHandles val="exact"/>
        </dgm:presLayoutVars>
      </dgm:prSet>
      <dgm:spPr/>
      <dgm:t>
        <a:bodyPr/>
        <a:lstStyle/>
        <a:p>
          <a:endParaRPr lang="en-US"/>
        </a:p>
      </dgm:t>
    </dgm:pt>
    <dgm:pt modelId="{3A6756FC-BDE6-48CD-85F7-4A40FE95B3CE}" type="pres">
      <dgm:prSet presAssocID="{58677BB6-A1D4-4F43-9791-1DF4C7646858}" presName="centerShape" presStyleLbl="node0" presStyleIdx="0" presStyleCnt="1"/>
      <dgm:spPr>
        <a:prstGeom prst="ellipse">
          <a:avLst/>
        </a:prstGeom>
      </dgm:spPr>
      <dgm:t>
        <a:bodyPr/>
        <a:lstStyle/>
        <a:p>
          <a:endParaRPr lang="en-US"/>
        </a:p>
      </dgm:t>
    </dgm:pt>
    <dgm:pt modelId="{422750FF-2428-46B4-AC7C-FDBF5EAC533B}" type="pres">
      <dgm:prSet presAssocID="{15DC7D0A-9B38-413A-8B8C-E7A935CF0D80}" presName="node" presStyleLbl="node1" presStyleIdx="0" presStyleCnt="5">
        <dgm:presLayoutVars>
          <dgm:bulletEnabled val="1"/>
        </dgm:presLayoutVars>
      </dgm:prSet>
      <dgm:spPr>
        <a:prstGeom prst="ellipse">
          <a:avLst/>
        </a:prstGeom>
      </dgm:spPr>
      <dgm:t>
        <a:bodyPr/>
        <a:lstStyle/>
        <a:p>
          <a:endParaRPr lang="en-US"/>
        </a:p>
      </dgm:t>
    </dgm:pt>
    <dgm:pt modelId="{68C4FE0D-4A8E-4CE4-9965-3B62DC0C50F3}" type="pres">
      <dgm:prSet presAssocID="{15DC7D0A-9B38-413A-8B8C-E7A935CF0D80}" presName="dummy" presStyleCnt="0"/>
      <dgm:spPr/>
    </dgm:pt>
    <dgm:pt modelId="{993DFADD-0CEB-492C-AE62-CC73810194BF}" type="pres">
      <dgm:prSet presAssocID="{D4034007-B360-4F7F-B9D3-B4B83F0BBCEF}" presName="sibTrans" presStyleLbl="sibTrans2D1" presStyleIdx="0" presStyleCnt="5"/>
      <dgm:spPr>
        <a:prstGeom prst="blockArc">
          <a:avLst>
            <a:gd name="adj1" fmla="val 16200000"/>
            <a:gd name="adj2" fmla="val 20520000"/>
            <a:gd name="adj3" fmla="val 4636"/>
          </a:avLst>
        </a:prstGeom>
      </dgm:spPr>
      <dgm:t>
        <a:bodyPr/>
        <a:lstStyle/>
        <a:p>
          <a:endParaRPr lang="en-US"/>
        </a:p>
      </dgm:t>
    </dgm:pt>
    <dgm:pt modelId="{D3505061-95F6-40B1-A431-8A509018886A}" type="pres">
      <dgm:prSet presAssocID="{3C928FBE-B0E6-4385-9490-E3568779581F}" presName="node" presStyleLbl="node1" presStyleIdx="1" presStyleCnt="5">
        <dgm:presLayoutVars>
          <dgm:bulletEnabled val="1"/>
        </dgm:presLayoutVars>
      </dgm:prSet>
      <dgm:spPr>
        <a:prstGeom prst="ellipse">
          <a:avLst/>
        </a:prstGeom>
      </dgm:spPr>
      <dgm:t>
        <a:bodyPr/>
        <a:lstStyle/>
        <a:p>
          <a:endParaRPr lang="en-US"/>
        </a:p>
      </dgm:t>
    </dgm:pt>
    <dgm:pt modelId="{2BCF0364-3231-4A9D-9F2C-FF4E7C60D47D}" type="pres">
      <dgm:prSet presAssocID="{3C928FBE-B0E6-4385-9490-E3568779581F}" presName="dummy" presStyleCnt="0"/>
      <dgm:spPr/>
    </dgm:pt>
    <dgm:pt modelId="{67EF5455-CB2C-4A6D-8FAB-01F9FE14AF23}" type="pres">
      <dgm:prSet presAssocID="{220BC331-7927-4240-82F1-476ACC32F213}" presName="sibTrans" presStyleLbl="sibTrans2D1" presStyleIdx="1" presStyleCnt="5"/>
      <dgm:spPr>
        <a:prstGeom prst="blockArc">
          <a:avLst>
            <a:gd name="adj1" fmla="val 20520000"/>
            <a:gd name="adj2" fmla="val 3240000"/>
            <a:gd name="adj3" fmla="val 4636"/>
          </a:avLst>
        </a:prstGeom>
      </dgm:spPr>
      <dgm:t>
        <a:bodyPr/>
        <a:lstStyle/>
        <a:p>
          <a:endParaRPr lang="en-US"/>
        </a:p>
      </dgm:t>
    </dgm:pt>
    <dgm:pt modelId="{40A223F1-73FD-4A9C-BCFC-E658341645D0}" type="pres">
      <dgm:prSet presAssocID="{08C2608B-12AE-4446-A65D-770C07A7C828}" presName="node" presStyleLbl="node1" presStyleIdx="2" presStyleCnt="5">
        <dgm:presLayoutVars>
          <dgm:bulletEnabled val="1"/>
        </dgm:presLayoutVars>
      </dgm:prSet>
      <dgm:spPr>
        <a:prstGeom prst="ellipse">
          <a:avLst/>
        </a:prstGeom>
      </dgm:spPr>
      <dgm:t>
        <a:bodyPr/>
        <a:lstStyle/>
        <a:p>
          <a:endParaRPr lang="en-US"/>
        </a:p>
      </dgm:t>
    </dgm:pt>
    <dgm:pt modelId="{8B5A3532-4018-4FA5-A4DA-FA7A7A89B8D2}" type="pres">
      <dgm:prSet presAssocID="{08C2608B-12AE-4446-A65D-770C07A7C828}" presName="dummy" presStyleCnt="0"/>
      <dgm:spPr/>
    </dgm:pt>
    <dgm:pt modelId="{113C7AD7-A0DB-4C12-AE46-57A14D9CE8C7}" type="pres">
      <dgm:prSet presAssocID="{6F3F8DF7-630C-4971-A16B-BF384D0651A1}" presName="sibTrans" presStyleLbl="sibTrans2D1" presStyleIdx="2" presStyleCnt="5"/>
      <dgm:spPr>
        <a:prstGeom prst="blockArc">
          <a:avLst>
            <a:gd name="adj1" fmla="val 3240000"/>
            <a:gd name="adj2" fmla="val 7560000"/>
            <a:gd name="adj3" fmla="val 4636"/>
          </a:avLst>
        </a:prstGeom>
      </dgm:spPr>
      <dgm:t>
        <a:bodyPr/>
        <a:lstStyle/>
        <a:p>
          <a:endParaRPr lang="en-US"/>
        </a:p>
      </dgm:t>
    </dgm:pt>
    <dgm:pt modelId="{BDE6B13F-95CD-469D-A3D1-DB67F828545E}" type="pres">
      <dgm:prSet presAssocID="{B4EE5488-6F1B-4821-8719-F8026F5B9F8F}" presName="node" presStyleLbl="node1" presStyleIdx="3" presStyleCnt="5">
        <dgm:presLayoutVars>
          <dgm:bulletEnabled val="1"/>
        </dgm:presLayoutVars>
      </dgm:prSet>
      <dgm:spPr>
        <a:prstGeom prst="ellipse">
          <a:avLst/>
        </a:prstGeom>
      </dgm:spPr>
      <dgm:t>
        <a:bodyPr/>
        <a:lstStyle/>
        <a:p>
          <a:endParaRPr lang="en-US"/>
        </a:p>
      </dgm:t>
    </dgm:pt>
    <dgm:pt modelId="{21B7F401-04C0-42D3-914D-666528D851A4}" type="pres">
      <dgm:prSet presAssocID="{B4EE5488-6F1B-4821-8719-F8026F5B9F8F}" presName="dummy" presStyleCnt="0"/>
      <dgm:spPr/>
    </dgm:pt>
    <dgm:pt modelId="{36946A3F-FBE4-41E8-AA18-38F2BA62ED87}" type="pres">
      <dgm:prSet presAssocID="{6CB1208E-AA3D-4ADF-B642-AB60B005A703}" presName="sibTrans" presStyleLbl="sibTrans2D1" presStyleIdx="3" presStyleCnt="5"/>
      <dgm:spPr>
        <a:prstGeom prst="blockArc">
          <a:avLst>
            <a:gd name="adj1" fmla="val 7560000"/>
            <a:gd name="adj2" fmla="val 11880000"/>
            <a:gd name="adj3" fmla="val 4636"/>
          </a:avLst>
        </a:prstGeom>
      </dgm:spPr>
      <dgm:t>
        <a:bodyPr/>
        <a:lstStyle/>
        <a:p>
          <a:endParaRPr lang="en-US"/>
        </a:p>
      </dgm:t>
    </dgm:pt>
    <dgm:pt modelId="{1BD9A500-A1EC-4B26-B26E-9BBB7BA54453}" type="pres">
      <dgm:prSet presAssocID="{196136C7-9854-4F81-B0C0-53A917EAF4E2}" presName="node" presStyleLbl="node1" presStyleIdx="4" presStyleCnt="5">
        <dgm:presLayoutVars>
          <dgm:bulletEnabled val="1"/>
        </dgm:presLayoutVars>
      </dgm:prSet>
      <dgm:spPr>
        <a:prstGeom prst="ellipse">
          <a:avLst/>
        </a:prstGeom>
      </dgm:spPr>
      <dgm:t>
        <a:bodyPr/>
        <a:lstStyle/>
        <a:p>
          <a:endParaRPr lang="en-US"/>
        </a:p>
      </dgm:t>
    </dgm:pt>
    <dgm:pt modelId="{8E57D17B-ABA0-402F-AC34-E86AB8E218AD}" type="pres">
      <dgm:prSet presAssocID="{196136C7-9854-4F81-B0C0-53A917EAF4E2}" presName="dummy" presStyleCnt="0"/>
      <dgm:spPr/>
    </dgm:pt>
    <dgm:pt modelId="{2FABC4A8-FB95-4453-A196-2FF1F6A37994}" type="pres">
      <dgm:prSet presAssocID="{8C78846F-ECE3-4D7D-AB5C-1E6C3C67963D}" presName="sibTrans" presStyleLbl="sibTrans2D1" presStyleIdx="4" presStyleCnt="5"/>
      <dgm:spPr>
        <a:prstGeom prst="blockArc">
          <a:avLst>
            <a:gd name="adj1" fmla="val 11880000"/>
            <a:gd name="adj2" fmla="val 16200000"/>
            <a:gd name="adj3" fmla="val 4636"/>
          </a:avLst>
        </a:prstGeom>
      </dgm:spPr>
      <dgm:t>
        <a:bodyPr/>
        <a:lstStyle/>
        <a:p>
          <a:endParaRPr lang="en-US"/>
        </a:p>
      </dgm:t>
    </dgm:pt>
  </dgm:ptLst>
  <dgm:cxnLst>
    <dgm:cxn modelId="{CB71456A-AC82-4E99-B208-681503C3F323}" srcId="{58677BB6-A1D4-4F43-9791-1DF4C7646858}" destId="{15DC7D0A-9B38-413A-8B8C-E7A935CF0D80}" srcOrd="0" destOrd="0" parTransId="{E1F21EC8-CB0B-4B3E-9D62-16D6ACB883E1}" sibTransId="{D4034007-B360-4F7F-B9D3-B4B83F0BBCEF}"/>
    <dgm:cxn modelId="{4E67F3E5-D0FD-4D21-9753-7430B9558483}" srcId="{58677BB6-A1D4-4F43-9791-1DF4C7646858}" destId="{08C2608B-12AE-4446-A65D-770C07A7C828}" srcOrd="2" destOrd="0" parTransId="{796D1441-1F47-42A0-A90D-24EDB276E477}" sibTransId="{6F3F8DF7-630C-4971-A16B-BF384D0651A1}"/>
    <dgm:cxn modelId="{531855BF-3ECC-4833-8C67-788A8C58FB2F}" type="presOf" srcId="{08C2608B-12AE-4446-A65D-770C07A7C828}" destId="{40A223F1-73FD-4A9C-BCFC-E658341645D0}" srcOrd="0" destOrd="0" presId="urn:microsoft.com/office/officeart/2005/8/layout/radial6"/>
    <dgm:cxn modelId="{78F3C0A9-787B-4EA0-BD79-2A2517A0C11B}" type="presOf" srcId="{6CB1208E-AA3D-4ADF-B642-AB60B005A703}" destId="{36946A3F-FBE4-41E8-AA18-38F2BA62ED87}" srcOrd="0" destOrd="0" presId="urn:microsoft.com/office/officeart/2005/8/layout/radial6"/>
    <dgm:cxn modelId="{A6AD050E-1FE9-4AF8-838D-E33957E6E029}" srcId="{E941C019-CE06-4D9B-BB9F-671CB49C31EB}" destId="{58677BB6-A1D4-4F43-9791-1DF4C7646858}" srcOrd="0" destOrd="0" parTransId="{0C3209FC-F8F7-4FA4-9B2D-CD29E938686C}" sibTransId="{E75F8CE2-2B4D-4358-BBCB-55705F19685B}"/>
    <dgm:cxn modelId="{B6581020-BE42-48EE-BA2F-EF53F7168217}" type="presOf" srcId="{220BC331-7927-4240-82F1-476ACC32F213}" destId="{67EF5455-CB2C-4A6D-8FAB-01F9FE14AF23}" srcOrd="0" destOrd="0" presId="urn:microsoft.com/office/officeart/2005/8/layout/radial6"/>
    <dgm:cxn modelId="{E221AB0D-8CC6-445A-A7C4-8A78A8F686A3}" srcId="{58677BB6-A1D4-4F43-9791-1DF4C7646858}" destId="{196136C7-9854-4F81-B0C0-53A917EAF4E2}" srcOrd="4" destOrd="0" parTransId="{110CA404-A92B-4C99-84BF-DEEA64190BB3}" sibTransId="{8C78846F-ECE3-4D7D-AB5C-1E6C3C67963D}"/>
    <dgm:cxn modelId="{150941C3-E251-4748-BA98-A0C16F4B4D4E}" srcId="{58677BB6-A1D4-4F43-9791-1DF4C7646858}" destId="{B4EE5488-6F1B-4821-8719-F8026F5B9F8F}" srcOrd="3" destOrd="0" parTransId="{E3BD0586-F8CB-4DE1-B069-0D623E65D0FA}" sibTransId="{6CB1208E-AA3D-4ADF-B642-AB60B005A703}"/>
    <dgm:cxn modelId="{627C7E88-1D77-4CCE-8514-C219FC233CD0}" type="presOf" srcId="{196136C7-9854-4F81-B0C0-53A917EAF4E2}" destId="{1BD9A500-A1EC-4B26-B26E-9BBB7BA54453}" srcOrd="0" destOrd="0" presId="urn:microsoft.com/office/officeart/2005/8/layout/radial6"/>
    <dgm:cxn modelId="{8AC236CF-27BF-49C6-A91A-323A63B0B6A8}" type="presOf" srcId="{8C78846F-ECE3-4D7D-AB5C-1E6C3C67963D}" destId="{2FABC4A8-FB95-4453-A196-2FF1F6A37994}" srcOrd="0" destOrd="0" presId="urn:microsoft.com/office/officeart/2005/8/layout/radial6"/>
    <dgm:cxn modelId="{A8F3EA62-8211-403B-B420-F9596BEC2EC9}" type="presOf" srcId="{D4034007-B360-4F7F-B9D3-B4B83F0BBCEF}" destId="{993DFADD-0CEB-492C-AE62-CC73810194BF}" srcOrd="0" destOrd="0" presId="urn:microsoft.com/office/officeart/2005/8/layout/radial6"/>
    <dgm:cxn modelId="{31DE6700-A716-46A7-B1E5-F8B8DCD9FE77}" srcId="{58677BB6-A1D4-4F43-9791-1DF4C7646858}" destId="{3C928FBE-B0E6-4385-9490-E3568779581F}" srcOrd="1" destOrd="0" parTransId="{7A47BB02-3425-43E0-80D1-D154CE0DADE8}" sibTransId="{220BC331-7927-4240-82F1-476ACC32F213}"/>
    <dgm:cxn modelId="{1881033B-C7DC-4678-8ABD-B3CE0310C47A}" type="presOf" srcId="{15DC7D0A-9B38-413A-8B8C-E7A935CF0D80}" destId="{422750FF-2428-46B4-AC7C-FDBF5EAC533B}" srcOrd="0" destOrd="0" presId="urn:microsoft.com/office/officeart/2005/8/layout/radial6"/>
    <dgm:cxn modelId="{8086BBD5-0042-44C0-9E0E-B07250E31811}" type="presOf" srcId="{B4EE5488-6F1B-4821-8719-F8026F5B9F8F}" destId="{BDE6B13F-95CD-469D-A3D1-DB67F828545E}" srcOrd="0" destOrd="0" presId="urn:microsoft.com/office/officeart/2005/8/layout/radial6"/>
    <dgm:cxn modelId="{30A2DFDD-AA9F-4593-B1E4-658D115624D5}" type="presOf" srcId="{58677BB6-A1D4-4F43-9791-1DF4C7646858}" destId="{3A6756FC-BDE6-48CD-85F7-4A40FE95B3CE}" srcOrd="0" destOrd="0" presId="urn:microsoft.com/office/officeart/2005/8/layout/radial6"/>
    <dgm:cxn modelId="{3E6990BD-DB37-4388-9BE6-AD8B2346DBA3}" type="presOf" srcId="{3C928FBE-B0E6-4385-9490-E3568779581F}" destId="{D3505061-95F6-40B1-A431-8A509018886A}" srcOrd="0" destOrd="0" presId="urn:microsoft.com/office/officeart/2005/8/layout/radial6"/>
    <dgm:cxn modelId="{8BF3B419-26FD-4A55-B1EB-CF05EF9E37B6}" type="presOf" srcId="{E941C019-CE06-4D9B-BB9F-671CB49C31EB}" destId="{DED987C1-4C5D-456E-8064-F8C6B71FFB06}" srcOrd="0" destOrd="0" presId="urn:microsoft.com/office/officeart/2005/8/layout/radial6"/>
    <dgm:cxn modelId="{AB50D057-4F1C-4572-BE54-AFAC9ED41804}" type="presOf" srcId="{6F3F8DF7-630C-4971-A16B-BF384D0651A1}" destId="{113C7AD7-A0DB-4C12-AE46-57A14D9CE8C7}" srcOrd="0" destOrd="0" presId="urn:microsoft.com/office/officeart/2005/8/layout/radial6"/>
    <dgm:cxn modelId="{3F9CAD17-E9C5-4E13-A071-05064E3C6F42}" type="presParOf" srcId="{DED987C1-4C5D-456E-8064-F8C6B71FFB06}" destId="{3A6756FC-BDE6-48CD-85F7-4A40FE95B3CE}" srcOrd="0" destOrd="0" presId="urn:microsoft.com/office/officeart/2005/8/layout/radial6"/>
    <dgm:cxn modelId="{4AFE76E0-6C00-422D-9738-4FE2FD1A77E7}" type="presParOf" srcId="{DED987C1-4C5D-456E-8064-F8C6B71FFB06}" destId="{422750FF-2428-46B4-AC7C-FDBF5EAC533B}" srcOrd="1" destOrd="0" presId="urn:microsoft.com/office/officeart/2005/8/layout/radial6"/>
    <dgm:cxn modelId="{B65847CD-089A-40DA-B283-45E53FACB70E}" type="presParOf" srcId="{DED987C1-4C5D-456E-8064-F8C6B71FFB06}" destId="{68C4FE0D-4A8E-4CE4-9965-3B62DC0C50F3}" srcOrd="2" destOrd="0" presId="urn:microsoft.com/office/officeart/2005/8/layout/radial6"/>
    <dgm:cxn modelId="{F32E0832-7D63-4D19-8AEA-B479C3862FAE}" type="presParOf" srcId="{DED987C1-4C5D-456E-8064-F8C6B71FFB06}" destId="{993DFADD-0CEB-492C-AE62-CC73810194BF}" srcOrd="3" destOrd="0" presId="urn:microsoft.com/office/officeart/2005/8/layout/radial6"/>
    <dgm:cxn modelId="{F35BBFB8-66FB-40C9-A2ED-943BAFC16979}" type="presParOf" srcId="{DED987C1-4C5D-456E-8064-F8C6B71FFB06}" destId="{D3505061-95F6-40B1-A431-8A509018886A}" srcOrd="4" destOrd="0" presId="urn:microsoft.com/office/officeart/2005/8/layout/radial6"/>
    <dgm:cxn modelId="{432EF397-E971-4CD0-81DE-41AD413C4DA3}" type="presParOf" srcId="{DED987C1-4C5D-456E-8064-F8C6B71FFB06}" destId="{2BCF0364-3231-4A9D-9F2C-FF4E7C60D47D}" srcOrd="5" destOrd="0" presId="urn:microsoft.com/office/officeart/2005/8/layout/radial6"/>
    <dgm:cxn modelId="{9E9DF15F-5E68-46B7-B4A0-18FFC586AC8A}" type="presParOf" srcId="{DED987C1-4C5D-456E-8064-F8C6B71FFB06}" destId="{67EF5455-CB2C-4A6D-8FAB-01F9FE14AF23}" srcOrd="6" destOrd="0" presId="urn:microsoft.com/office/officeart/2005/8/layout/radial6"/>
    <dgm:cxn modelId="{432C1D88-8546-4CDD-8B44-068A3FFAD6DD}" type="presParOf" srcId="{DED987C1-4C5D-456E-8064-F8C6B71FFB06}" destId="{40A223F1-73FD-4A9C-BCFC-E658341645D0}" srcOrd="7" destOrd="0" presId="urn:microsoft.com/office/officeart/2005/8/layout/radial6"/>
    <dgm:cxn modelId="{95F86EDC-7C6D-4CCC-9E10-BAF30D7415BA}" type="presParOf" srcId="{DED987C1-4C5D-456E-8064-F8C6B71FFB06}" destId="{8B5A3532-4018-4FA5-A4DA-FA7A7A89B8D2}" srcOrd="8" destOrd="0" presId="urn:microsoft.com/office/officeart/2005/8/layout/radial6"/>
    <dgm:cxn modelId="{35BBBD2A-E5B6-48F4-A0BC-FB56024D43F4}" type="presParOf" srcId="{DED987C1-4C5D-456E-8064-F8C6B71FFB06}" destId="{113C7AD7-A0DB-4C12-AE46-57A14D9CE8C7}" srcOrd="9" destOrd="0" presId="urn:microsoft.com/office/officeart/2005/8/layout/radial6"/>
    <dgm:cxn modelId="{A26F1937-5996-4DFB-A2F6-C4BE76B93E44}" type="presParOf" srcId="{DED987C1-4C5D-456E-8064-F8C6B71FFB06}" destId="{BDE6B13F-95CD-469D-A3D1-DB67F828545E}" srcOrd="10" destOrd="0" presId="urn:microsoft.com/office/officeart/2005/8/layout/radial6"/>
    <dgm:cxn modelId="{6DD32BC9-723A-4A7A-8D94-69DF63A3054C}" type="presParOf" srcId="{DED987C1-4C5D-456E-8064-F8C6B71FFB06}" destId="{21B7F401-04C0-42D3-914D-666528D851A4}" srcOrd="11" destOrd="0" presId="urn:microsoft.com/office/officeart/2005/8/layout/radial6"/>
    <dgm:cxn modelId="{613AF30F-A420-475C-A843-A5203C51ACEA}" type="presParOf" srcId="{DED987C1-4C5D-456E-8064-F8C6B71FFB06}" destId="{36946A3F-FBE4-41E8-AA18-38F2BA62ED87}" srcOrd="12" destOrd="0" presId="urn:microsoft.com/office/officeart/2005/8/layout/radial6"/>
    <dgm:cxn modelId="{9F6603D3-8E25-4FF6-A78B-D8C41F7E4CF9}" type="presParOf" srcId="{DED987C1-4C5D-456E-8064-F8C6B71FFB06}" destId="{1BD9A500-A1EC-4B26-B26E-9BBB7BA54453}" srcOrd="13" destOrd="0" presId="urn:microsoft.com/office/officeart/2005/8/layout/radial6"/>
    <dgm:cxn modelId="{B84F579D-9711-4D7F-AEE9-0DFD1DA8C365}" type="presParOf" srcId="{DED987C1-4C5D-456E-8064-F8C6B71FFB06}" destId="{8E57D17B-ABA0-402F-AC34-E86AB8E218AD}" srcOrd="14" destOrd="0" presId="urn:microsoft.com/office/officeart/2005/8/layout/radial6"/>
    <dgm:cxn modelId="{FFBC84A5-9CAB-4615-A213-5AA711E36DA1}" type="presParOf" srcId="{DED987C1-4C5D-456E-8064-F8C6B71FFB06}" destId="{2FABC4A8-FB95-4453-A196-2FF1F6A37994}"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BC4A8-FB95-4453-A196-2FF1F6A37994}">
      <dsp:nvSpPr>
        <dsp:cNvPr id="0" name=""/>
        <dsp:cNvSpPr/>
      </dsp:nvSpPr>
      <dsp:spPr>
        <a:xfrm>
          <a:off x="1519091" y="558299"/>
          <a:ext cx="3728776" cy="3728776"/>
        </a:xfrm>
        <a:prstGeom prst="blockArc">
          <a:avLst>
            <a:gd name="adj1" fmla="val 11880000"/>
            <a:gd name="adj2" fmla="val 16200000"/>
            <a:gd name="adj3" fmla="val 4636"/>
          </a:avLst>
        </a:prstGeo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6946A3F-FBE4-41E8-AA18-38F2BA62ED87}">
      <dsp:nvSpPr>
        <dsp:cNvPr id="0" name=""/>
        <dsp:cNvSpPr/>
      </dsp:nvSpPr>
      <dsp:spPr>
        <a:xfrm>
          <a:off x="1519091" y="558299"/>
          <a:ext cx="3728776" cy="3728776"/>
        </a:xfrm>
        <a:prstGeom prst="blockArc">
          <a:avLst>
            <a:gd name="adj1" fmla="val 7560000"/>
            <a:gd name="adj2" fmla="val 11880000"/>
            <a:gd name="adj3" fmla="val 4636"/>
          </a:avLst>
        </a:prstGeo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13C7AD7-A0DB-4C12-AE46-57A14D9CE8C7}">
      <dsp:nvSpPr>
        <dsp:cNvPr id="0" name=""/>
        <dsp:cNvSpPr/>
      </dsp:nvSpPr>
      <dsp:spPr>
        <a:xfrm>
          <a:off x="1519091" y="558299"/>
          <a:ext cx="3728776" cy="3728776"/>
        </a:xfrm>
        <a:prstGeom prst="blockArc">
          <a:avLst>
            <a:gd name="adj1" fmla="val 3240000"/>
            <a:gd name="adj2" fmla="val 7560000"/>
            <a:gd name="adj3" fmla="val 4636"/>
          </a:avLst>
        </a:prstGeo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7EF5455-CB2C-4A6D-8FAB-01F9FE14AF23}">
      <dsp:nvSpPr>
        <dsp:cNvPr id="0" name=""/>
        <dsp:cNvSpPr/>
      </dsp:nvSpPr>
      <dsp:spPr>
        <a:xfrm>
          <a:off x="1519091" y="558299"/>
          <a:ext cx="3728776" cy="3728776"/>
        </a:xfrm>
        <a:prstGeom prst="blockArc">
          <a:avLst>
            <a:gd name="adj1" fmla="val 20520000"/>
            <a:gd name="adj2" fmla="val 3240000"/>
            <a:gd name="adj3" fmla="val 4636"/>
          </a:avLst>
        </a:prstGeo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93DFADD-0CEB-492C-AE62-CC73810194BF}">
      <dsp:nvSpPr>
        <dsp:cNvPr id="0" name=""/>
        <dsp:cNvSpPr/>
      </dsp:nvSpPr>
      <dsp:spPr>
        <a:xfrm>
          <a:off x="1519091" y="558299"/>
          <a:ext cx="3728776" cy="3728776"/>
        </a:xfrm>
        <a:prstGeom prst="blockArc">
          <a:avLst>
            <a:gd name="adj1" fmla="val 16200000"/>
            <a:gd name="adj2" fmla="val 20520000"/>
            <a:gd name="adj3" fmla="val 4636"/>
          </a:avLst>
        </a:prstGeom>
        <a:gradFill rotWithShape="0">
          <a:gsLst>
            <a:gs pos="0">
              <a:srgbClr val="0070C0"/>
            </a:gs>
            <a:gs pos="80000">
              <a:srgbClr val="BBE0E3">
                <a:tint val="60000"/>
                <a:hueOff val="0"/>
                <a:satOff val="0"/>
                <a:lumOff val="0"/>
                <a:alphaOff val="0"/>
                <a:shade val="93000"/>
                <a:satMod val="130000"/>
              </a:srgbClr>
            </a:gs>
            <a:gs pos="100000">
              <a:srgbClr val="BBE0E3">
                <a:tint val="6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A6756FC-BDE6-48CD-85F7-4A40FE95B3CE}">
      <dsp:nvSpPr>
        <dsp:cNvPr id="0" name=""/>
        <dsp:cNvSpPr/>
      </dsp:nvSpPr>
      <dsp:spPr>
        <a:xfrm>
          <a:off x="2526045" y="1565252"/>
          <a:ext cx="1714869" cy="1714869"/>
        </a:xfrm>
        <a:prstGeom prst="ellipse">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solidFill>
                <a:srgbClr val="FFFFFF"/>
              </a:solidFill>
              <a:latin typeface="Trebuchet MS"/>
              <a:ea typeface="+mn-ea"/>
              <a:cs typeface="+mn-cs"/>
            </a:rPr>
            <a:t>ACRRO 2.0 User</a:t>
          </a:r>
          <a:endParaRPr lang="en-US" sz="2800" kern="1200" dirty="0">
            <a:solidFill>
              <a:srgbClr val="FFFFFF"/>
            </a:solidFill>
            <a:latin typeface="Trebuchet MS"/>
            <a:ea typeface="+mn-ea"/>
            <a:cs typeface="+mn-cs"/>
          </a:endParaRPr>
        </a:p>
      </dsp:txBody>
      <dsp:txXfrm>
        <a:off x="2777182" y="1816389"/>
        <a:ext cx="1212595" cy="1212595"/>
      </dsp:txXfrm>
    </dsp:sp>
    <dsp:sp modelId="{422750FF-2428-46B4-AC7C-FDBF5EAC533B}">
      <dsp:nvSpPr>
        <dsp:cNvPr id="0" name=""/>
        <dsp:cNvSpPr/>
      </dsp:nvSpPr>
      <dsp:spPr>
        <a:xfrm>
          <a:off x="2783275" y="1309"/>
          <a:ext cx="1200408" cy="1200408"/>
        </a:xfrm>
        <a:prstGeom prst="ellipse">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rgbClr val="FFFFFF"/>
              </a:solidFill>
              <a:latin typeface="Trebuchet MS"/>
              <a:ea typeface="+mn-ea"/>
              <a:cs typeface="+mn-cs"/>
            </a:rPr>
            <a:t>Enhanced Navigation</a:t>
          </a:r>
          <a:endParaRPr lang="en-US" sz="1100" kern="1200" dirty="0">
            <a:solidFill>
              <a:srgbClr val="FFFFFF"/>
            </a:solidFill>
            <a:latin typeface="Trebuchet MS"/>
            <a:ea typeface="+mn-ea"/>
            <a:cs typeface="+mn-cs"/>
          </a:endParaRPr>
        </a:p>
      </dsp:txBody>
      <dsp:txXfrm>
        <a:off x="2959071" y="177105"/>
        <a:ext cx="848816" cy="848816"/>
      </dsp:txXfrm>
    </dsp:sp>
    <dsp:sp modelId="{D3505061-95F6-40B1-A431-8A509018886A}">
      <dsp:nvSpPr>
        <dsp:cNvPr id="0" name=""/>
        <dsp:cNvSpPr/>
      </dsp:nvSpPr>
      <dsp:spPr>
        <a:xfrm>
          <a:off x="4515314" y="1259709"/>
          <a:ext cx="1200408" cy="1200408"/>
        </a:xfrm>
        <a:prstGeom prst="ellipse">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rgbClr val="FFFFFF"/>
              </a:solidFill>
              <a:latin typeface="Trebuchet MS"/>
              <a:ea typeface="+mn-ea"/>
              <a:cs typeface="+mn-cs"/>
            </a:rPr>
            <a:t>Data Captured Quarterly</a:t>
          </a:r>
          <a:endParaRPr lang="en-US" sz="1100" kern="1200" dirty="0">
            <a:solidFill>
              <a:srgbClr val="FFFFFF"/>
            </a:solidFill>
            <a:latin typeface="Trebuchet MS"/>
            <a:ea typeface="+mn-ea"/>
            <a:cs typeface="+mn-cs"/>
          </a:endParaRPr>
        </a:p>
      </dsp:txBody>
      <dsp:txXfrm>
        <a:off x="4691110" y="1435505"/>
        <a:ext cx="848816" cy="848816"/>
      </dsp:txXfrm>
    </dsp:sp>
    <dsp:sp modelId="{40A223F1-73FD-4A9C-BCFC-E658341645D0}">
      <dsp:nvSpPr>
        <dsp:cNvPr id="0" name=""/>
        <dsp:cNvSpPr/>
      </dsp:nvSpPr>
      <dsp:spPr>
        <a:xfrm>
          <a:off x="3853734" y="3295843"/>
          <a:ext cx="1200408" cy="1200408"/>
        </a:xfrm>
        <a:prstGeom prst="ellipse">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rgbClr val="FFFFFF"/>
              </a:solidFill>
              <a:latin typeface="Trebuchet MS"/>
              <a:ea typeface="+mn-ea"/>
              <a:cs typeface="+mn-cs"/>
            </a:rPr>
            <a:t>Facilitates CLS and ISR Reporting</a:t>
          </a:r>
          <a:endParaRPr lang="en-US" sz="1100" kern="1200" dirty="0">
            <a:solidFill>
              <a:srgbClr val="FFFFFF"/>
            </a:solidFill>
            <a:latin typeface="Trebuchet MS"/>
            <a:ea typeface="+mn-ea"/>
            <a:cs typeface="+mn-cs"/>
          </a:endParaRPr>
        </a:p>
      </dsp:txBody>
      <dsp:txXfrm>
        <a:off x="4029530" y="3471639"/>
        <a:ext cx="848816" cy="848816"/>
      </dsp:txXfrm>
    </dsp:sp>
    <dsp:sp modelId="{BDE6B13F-95CD-469D-A3D1-DB67F828545E}">
      <dsp:nvSpPr>
        <dsp:cNvPr id="0" name=""/>
        <dsp:cNvSpPr/>
      </dsp:nvSpPr>
      <dsp:spPr>
        <a:xfrm>
          <a:off x="1712816" y="3295843"/>
          <a:ext cx="1200408" cy="1200408"/>
        </a:xfrm>
        <a:prstGeom prst="ellipse">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rgbClr val="FFFFFF"/>
              </a:solidFill>
              <a:latin typeface="Trebuchet MS"/>
              <a:ea typeface="+mn-ea"/>
              <a:cs typeface="+mn-cs"/>
            </a:rPr>
            <a:t>Customized, Real-Time Reports</a:t>
          </a:r>
          <a:endParaRPr lang="en-US" sz="1100" kern="1200" dirty="0">
            <a:solidFill>
              <a:srgbClr val="FFFFFF"/>
            </a:solidFill>
            <a:latin typeface="Trebuchet MS"/>
            <a:ea typeface="+mn-ea"/>
            <a:cs typeface="+mn-cs"/>
          </a:endParaRPr>
        </a:p>
      </dsp:txBody>
      <dsp:txXfrm>
        <a:off x="1888612" y="3471639"/>
        <a:ext cx="848816" cy="848816"/>
      </dsp:txXfrm>
    </dsp:sp>
    <dsp:sp modelId="{1BD9A500-A1EC-4B26-B26E-9BBB7BA54453}">
      <dsp:nvSpPr>
        <dsp:cNvPr id="0" name=""/>
        <dsp:cNvSpPr/>
      </dsp:nvSpPr>
      <dsp:spPr>
        <a:xfrm>
          <a:off x="1051236" y="1259709"/>
          <a:ext cx="1200408" cy="1200408"/>
        </a:xfrm>
        <a:prstGeom prst="ellipse">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rgbClr val="FFFFFF"/>
              </a:solidFill>
              <a:latin typeface="Trebuchet MS"/>
              <a:ea typeface="+mn-ea"/>
              <a:cs typeface="+mn-cs"/>
            </a:rPr>
            <a:t>Simplified Data Input</a:t>
          </a:r>
          <a:endParaRPr lang="en-US" sz="1100" kern="1200" dirty="0">
            <a:solidFill>
              <a:srgbClr val="FFFFFF"/>
            </a:solidFill>
            <a:latin typeface="Trebuchet MS"/>
            <a:ea typeface="+mn-ea"/>
            <a:cs typeface="+mn-cs"/>
          </a:endParaRPr>
        </a:p>
      </dsp:txBody>
      <dsp:txXfrm>
        <a:off x="1227032" y="1435505"/>
        <a:ext cx="848816" cy="84881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sz="quarter" idx="1"/>
          </p:nvPr>
        </p:nvSpPr>
        <p:spPr>
          <a:xfrm>
            <a:off x="3970339" y="1"/>
            <a:ext cx="3038475" cy="466725"/>
          </a:xfrm>
          <a:prstGeom prst="rect">
            <a:avLst/>
          </a:prstGeom>
        </p:spPr>
        <p:txBody>
          <a:bodyPr vert="horz" lIns="91427" tIns="45713" rIns="91427" bIns="45713" rtlCol="0"/>
          <a:lstStyle>
            <a:lvl1pPr algn="r">
              <a:defRPr sz="1200"/>
            </a:lvl1pPr>
          </a:lstStyle>
          <a:p>
            <a:fld id="{5AC4B4FC-2CB8-41D3-B66F-43FF5EB355B6}" type="datetimeFigureOut">
              <a:rPr lang="en-US" smtClean="0"/>
              <a:t>6/4/2018</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27" tIns="45713" rIns="91427" bIns="45713" rtlCol="0" anchor="b"/>
          <a:lstStyle>
            <a:lvl1pPr algn="r">
              <a:defRPr sz="1200"/>
            </a:lvl1pPr>
          </a:lstStyle>
          <a:p>
            <a:fld id="{241B7FC1-172A-4ECD-88CC-FDDABD2E6ABA}" type="slidenum">
              <a:rPr lang="en-US" smtClean="0"/>
              <a:t>‹#›</a:t>
            </a:fld>
            <a:endParaRPr lang="en-US"/>
          </a:p>
        </p:txBody>
      </p:sp>
    </p:spTree>
    <p:extLst>
      <p:ext uri="{BB962C8B-B14F-4D97-AF65-F5344CB8AC3E}">
        <p14:creationId xmlns:p14="http://schemas.microsoft.com/office/powerpoint/2010/main" val="4154910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FAE28CD4-B46F-4740-A1F0-4158116A0CD7}" type="datetimeFigureOut">
              <a:rPr lang="en-US" smtClean="0"/>
              <a:t>6/4/2018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14D99428-EB41-4402-96AF-61B72072562D}" type="slidenum">
              <a:rPr lang="en-US" smtClean="0"/>
              <a:t>‹#›</a:t>
            </a:fld>
            <a:endParaRPr lang="en-US"/>
          </a:p>
        </p:txBody>
      </p:sp>
    </p:spTree>
    <p:extLst>
      <p:ext uri="{BB962C8B-B14F-4D97-AF65-F5344CB8AC3E}">
        <p14:creationId xmlns:p14="http://schemas.microsoft.com/office/powerpoint/2010/main" val="331225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6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Content Slide Temp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855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nd of Brief Slide">
    <p:spTree>
      <p:nvGrpSpPr>
        <p:cNvPr id="1" name=""/>
        <p:cNvGrpSpPr/>
        <p:nvPr/>
      </p:nvGrpSpPr>
      <p:grpSpPr>
        <a:xfrm>
          <a:off x="0" y="0"/>
          <a:ext cx="0" cy="0"/>
          <a:chOff x="0" y="0"/>
          <a:chExt cx="0" cy="0"/>
        </a:xfrm>
      </p:grpSpPr>
      <p:sp>
        <p:nvSpPr>
          <p:cNvPr id="2" name="TextBox 1"/>
          <p:cNvSpPr txBox="1"/>
          <p:nvPr userDrawn="1"/>
        </p:nvSpPr>
        <p:spPr>
          <a:xfrm>
            <a:off x="0" y="3029447"/>
            <a:ext cx="9143999" cy="769441"/>
          </a:xfrm>
          <a:prstGeom prst="rect">
            <a:avLst/>
          </a:prstGeom>
          <a:noFill/>
        </p:spPr>
        <p:txBody>
          <a:bodyPr wrap="square" rtlCol="0">
            <a:spAutoFit/>
          </a:bodyPr>
          <a:lstStyle/>
          <a:p>
            <a:pPr algn="ctr"/>
            <a:r>
              <a:rPr lang="en-US" sz="4400" b="1" dirty="0" smtClean="0">
                <a:latin typeface="Arial" panose="020B0604020202020204" pitchFamily="34" charset="0"/>
                <a:cs typeface="Arial" panose="020B0604020202020204" pitchFamily="34" charset="0"/>
              </a:rPr>
              <a:t>End</a:t>
            </a:r>
            <a:r>
              <a:rPr lang="en-US" sz="4400" b="1" baseline="0" dirty="0" smtClean="0">
                <a:latin typeface="Arial" panose="020B0604020202020204" pitchFamily="34" charset="0"/>
                <a:cs typeface="Arial" panose="020B0604020202020204" pitchFamily="34" charset="0"/>
              </a:rPr>
              <a:t> of Brief</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83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Rectangle 3"/>
          <p:cNvSpPr/>
          <p:nvPr userDrawn="1"/>
        </p:nvSpPr>
        <p:spPr>
          <a:xfrm>
            <a:off x="7239000" y="6677025"/>
            <a:ext cx="857250" cy="18097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575666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image" Target="../media/image1.em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8" name="Picture 27"/>
          <p:cNvPicPr>
            <a:picLocks noChangeAspect="1"/>
          </p:cNvPicPr>
          <p:nvPr userDrawn="1"/>
        </p:nvPicPr>
        <p:blipFill rotWithShape="1">
          <a:blip r:embed="rId3"/>
          <a:srcRect t="44063" b="11873"/>
          <a:stretch/>
        </p:blipFill>
        <p:spPr>
          <a:xfrm flipV="1">
            <a:off x="0" y="6365543"/>
            <a:ext cx="9144000" cy="492457"/>
          </a:xfrm>
          <a:prstGeom prst="rect">
            <a:avLst/>
          </a:prstGeom>
        </p:spPr>
      </p:pic>
      <p:pic>
        <p:nvPicPr>
          <p:cNvPr id="23" name="Picture 22"/>
          <p:cNvPicPr>
            <a:picLocks noChangeAspect="1"/>
          </p:cNvPicPr>
          <p:nvPr userDrawn="1"/>
        </p:nvPicPr>
        <p:blipFill rotWithShape="1">
          <a:blip r:embed="rId3"/>
          <a:srcRect t="-1" b="11873"/>
          <a:stretch/>
        </p:blipFill>
        <p:spPr>
          <a:xfrm flipH="1" flipV="1">
            <a:off x="-8791" y="0"/>
            <a:ext cx="9152792" cy="984914"/>
          </a:xfrm>
          <a:prstGeom prst="rect">
            <a:avLst/>
          </a:prstGeom>
        </p:spPr>
      </p:pic>
      <p:sp>
        <p:nvSpPr>
          <p:cNvPr id="30" name="Subtitle 2"/>
          <p:cNvSpPr txBox="1">
            <a:spLocks/>
          </p:cNvSpPr>
          <p:nvPr userDrawn="1"/>
        </p:nvSpPr>
        <p:spPr>
          <a:xfrm>
            <a:off x="-8791" y="4699443"/>
            <a:ext cx="9152792" cy="1411146"/>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accent3">
                    <a:lumMod val="75000"/>
                  </a:schemeClr>
                </a:solidFill>
                <a:effectLst/>
                <a:uLnTx/>
                <a:uFillTx/>
                <a:latin typeface="Arial"/>
                <a:ea typeface="+mn-ea"/>
                <a:cs typeface="Arial"/>
              </a:rPr>
              <a:t>Installation Management Command integrates and delivers</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accent3">
                    <a:lumMod val="75000"/>
                  </a:schemeClr>
                </a:solidFill>
                <a:effectLst/>
                <a:uLnTx/>
                <a:uFillTx/>
                <a:latin typeface="Arial"/>
                <a:ea typeface="+mn-ea"/>
                <a:cs typeface="Arial"/>
              </a:rPr>
              <a:t>base support to enable readiness for a globally-responsive Army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smtClean="0">
              <a:ln>
                <a:noFill/>
              </a:ln>
              <a:solidFill>
                <a:sysClr val="windowText" lastClr="000000">
                  <a:tint val="75000"/>
                </a:sysClr>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2000" b="1" i="0" u="none" strike="noStrike" kern="1200" cap="none" spc="0" normalizeH="0" baseline="0" noProof="0" dirty="0" smtClean="0">
                <a:ln>
                  <a:noFill/>
                </a:ln>
                <a:solidFill>
                  <a:prstClr val="black"/>
                </a:solidFill>
                <a:effectLst/>
                <a:uLnTx/>
                <a:uFillTx/>
                <a:latin typeface="Arial"/>
                <a:ea typeface="+mn-ea"/>
                <a:cs typeface="Arial"/>
              </a:rPr>
              <a:t>We are the Army’s Home  </a:t>
            </a:r>
            <a:endParaRPr kumimoji="0" lang="en-US" sz="2000" b="0" i="1" u="none" strike="noStrike" kern="1200" cap="none" spc="0" normalizeH="0" baseline="0" noProof="0" dirty="0" smtClean="0">
              <a:ln>
                <a:noFill/>
              </a:ln>
              <a:solidFill>
                <a:prstClr val="black"/>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1100" b="0" i="0" u="none" strike="noStrike" kern="1200" cap="none" spc="0" normalizeH="0" baseline="0" noProof="0" dirty="0" smtClean="0">
                <a:ln>
                  <a:noFill/>
                </a:ln>
                <a:solidFill>
                  <a:schemeClr val="accent3">
                    <a:lumMod val="75000"/>
                  </a:schemeClr>
                </a:solidFill>
                <a:effectLst/>
                <a:uLnTx/>
                <a:uFillTx/>
                <a:latin typeface="Arial"/>
                <a:ea typeface="+mn-ea"/>
                <a:cs typeface="Arial"/>
              </a:rPr>
              <a:t>Serving the Rugged Professional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sysClr val="windowText" lastClr="000000">
                  <a:tint val="75000"/>
                </a:sysClr>
              </a:solidFill>
              <a:effectLst/>
              <a:uLnTx/>
              <a:uFillTx/>
              <a:latin typeface="Arial"/>
              <a:ea typeface="+mn-ea"/>
              <a:cs typeface="Arial"/>
            </a:endParaRPr>
          </a:p>
        </p:txBody>
      </p:sp>
      <p:pic>
        <p:nvPicPr>
          <p:cNvPr id="3" name="Picture 2"/>
          <p:cNvPicPr>
            <a:picLocks noChangeAspect="1"/>
          </p:cNvPicPr>
          <p:nvPr userDrawn="1"/>
        </p:nvPicPr>
        <p:blipFill>
          <a:blip r:embed="rId4"/>
          <a:stretch>
            <a:fillRect/>
          </a:stretch>
        </p:blipFill>
        <p:spPr>
          <a:xfrm>
            <a:off x="161502" y="355317"/>
            <a:ext cx="957155" cy="463336"/>
          </a:xfrm>
          <a:prstGeom prst="rect">
            <a:avLst/>
          </a:prstGeom>
        </p:spPr>
      </p:pic>
      <p:sp>
        <p:nvSpPr>
          <p:cNvPr id="9" name="Rectangle 8"/>
          <p:cNvSpPr/>
          <p:nvPr userDrawn="1"/>
        </p:nvSpPr>
        <p:spPr>
          <a:xfrm>
            <a:off x="0" y="6644011"/>
            <a:ext cx="3897745" cy="215444"/>
          </a:xfrm>
          <a:prstGeom prst="rect">
            <a:avLst/>
          </a:prstGeom>
        </p:spPr>
        <p:txBody>
          <a:bodyPr wrap="square">
            <a:spAutoFit/>
          </a:bodyPr>
          <a:lstStyle/>
          <a:p>
            <a:pPr defTabSz="457200" fontAlgn="base">
              <a:spcBef>
                <a:spcPct val="0"/>
              </a:spcBef>
              <a:spcAft>
                <a:spcPct val="0"/>
              </a:spcAft>
            </a:pPr>
            <a:r>
              <a:rPr lang="en-US" sz="800" dirty="0" smtClean="0">
                <a:solidFill>
                  <a:prstClr val="black"/>
                </a:solidFill>
                <a:latin typeface="Arial" charset="0"/>
                <a:cs typeface="Arial" charset="0"/>
              </a:rPr>
              <a:t>Linda Hayashi / HQ G9 CR / 210-466-1362 </a:t>
            </a:r>
            <a:r>
              <a:rPr lang="en-US" sz="800" dirty="0">
                <a:solidFill>
                  <a:prstClr val="black"/>
                </a:solidFill>
                <a:latin typeface="Arial" charset="0"/>
                <a:cs typeface="Arial" charset="0"/>
              </a:rPr>
              <a:t>/ </a:t>
            </a:r>
            <a:r>
              <a:rPr lang="en-US" sz="800" dirty="0" smtClean="0">
                <a:solidFill>
                  <a:prstClr val="black"/>
                </a:solidFill>
                <a:latin typeface="Arial" charset="0"/>
                <a:cs typeface="Arial" charset="0"/>
              </a:rPr>
              <a:t>linda.m.hayashi.naf@mail.mil</a:t>
            </a:r>
            <a:endParaRPr lang="en-US" sz="800" dirty="0">
              <a:solidFill>
                <a:prstClr val="black"/>
              </a:solidFill>
              <a:latin typeface="Arial" charset="0"/>
              <a:cs typeface="Arial" charset="0"/>
            </a:endParaRPr>
          </a:p>
        </p:txBody>
      </p:sp>
      <p:sp>
        <p:nvSpPr>
          <p:cNvPr id="10" name="TextBox 9"/>
          <p:cNvSpPr txBox="1"/>
          <p:nvPr userDrawn="1"/>
        </p:nvSpPr>
        <p:spPr>
          <a:xfrm>
            <a:off x="3367455" y="6520901"/>
            <a:ext cx="2400300"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0" dirty="0" smtClean="0">
                <a:latin typeface="Arial" panose="020B0604020202020204" pitchFamily="34" charset="0"/>
                <a:ea typeface="+mn-ea"/>
                <a:cs typeface="Arial" panose="020B0604020202020204" pitchFamily="34" charset="0"/>
              </a:rPr>
              <a:t>UNCLASSIFIED</a:t>
            </a:r>
            <a:endParaRPr lang="en-US" sz="800" b="0" baseline="0" dirty="0" smtClean="0">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800" smtClean="0">
                <a:latin typeface="Arial" panose="020B0604020202020204" pitchFamily="34" charset="0"/>
                <a:cs typeface="Arial" panose="020B0604020202020204" pitchFamily="34" charset="0"/>
              </a:rPr>
              <a:pPr algn="ctr"/>
              <a:t>‹#›</a:t>
            </a:fld>
            <a:r>
              <a:rPr lang="en-US" sz="800" dirty="0" smtClean="0">
                <a:latin typeface="Arial" panose="020B0604020202020204" pitchFamily="34" charset="0"/>
                <a:cs typeface="Arial" panose="020B0604020202020204" pitchFamily="34" charset="0"/>
              </a:rPr>
              <a:t> of 7</a:t>
            </a:r>
            <a:endParaRPr lang="en-US" sz="800" dirty="0">
              <a:latin typeface="Arial" panose="020B0604020202020204" pitchFamily="34" charset="0"/>
              <a:cs typeface="Arial" panose="020B0604020202020204" pitchFamily="34" charset="0"/>
            </a:endParaRPr>
          </a:p>
        </p:txBody>
      </p:sp>
      <p:sp>
        <p:nvSpPr>
          <p:cNvPr id="11" name="TextBox 10"/>
          <p:cNvSpPr txBox="1"/>
          <p:nvPr userDrawn="1"/>
        </p:nvSpPr>
        <p:spPr>
          <a:xfrm>
            <a:off x="6743701" y="6644011"/>
            <a:ext cx="2400300" cy="215444"/>
          </a:xfrm>
          <a:prstGeom prst="rect">
            <a:avLst/>
          </a:prstGeom>
          <a:noFill/>
        </p:spPr>
        <p:txBody>
          <a:bodyPr wrap="square" rtlCol="0">
            <a:spAutoFit/>
          </a:bodyPr>
          <a:lstStyle/>
          <a:p>
            <a:pPr algn="r"/>
            <a:r>
              <a:rPr lang="en-US" sz="800" dirty="0" smtClean="0">
                <a:latin typeface="Arial" panose="020B0604020202020204" pitchFamily="34" charset="0"/>
                <a:cs typeface="Arial" panose="020B0604020202020204" pitchFamily="34" charset="0"/>
              </a:rPr>
              <a:t>231444SFEB2018</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5654965"/>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5"/>
          <a:srcRect t="-1" b="11873"/>
          <a:stretch/>
        </p:blipFill>
        <p:spPr>
          <a:xfrm>
            <a:off x="0" y="5873086"/>
            <a:ext cx="9144000" cy="984914"/>
          </a:xfrm>
          <a:prstGeom prst="rect">
            <a:avLst/>
          </a:prstGeom>
        </p:spPr>
      </p:pic>
      <p:pic>
        <p:nvPicPr>
          <p:cNvPr id="15" name="Picture 14"/>
          <p:cNvPicPr>
            <a:picLocks noChangeAspect="1"/>
          </p:cNvPicPr>
          <p:nvPr userDrawn="1"/>
        </p:nvPicPr>
        <p:blipFill rotWithShape="1">
          <a:blip r:embed="rId6"/>
          <a:srcRect t="28484" b="-1"/>
          <a:stretch/>
        </p:blipFill>
        <p:spPr>
          <a:xfrm>
            <a:off x="0" y="0"/>
            <a:ext cx="9144000" cy="896685"/>
          </a:xfrm>
          <a:prstGeom prst="rect">
            <a:avLst/>
          </a:prstGeom>
        </p:spPr>
      </p:pic>
      <p:grpSp>
        <p:nvGrpSpPr>
          <p:cNvPr id="4" name="Group 3"/>
          <p:cNvGrpSpPr/>
          <p:nvPr userDrawn="1"/>
        </p:nvGrpSpPr>
        <p:grpSpPr>
          <a:xfrm>
            <a:off x="8081301" y="6080974"/>
            <a:ext cx="956178" cy="463336"/>
            <a:chOff x="8081301" y="6080974"/>
            <a:chExt cx="956178" cy="463336"/>
          </a:xfrm>
        </p:grpSpPr>
        <p:grpSp>
          <p:nvGrpSpPr>
            <p:cNvPr id="11" name="Group 10"/>
            <p:cNvGrpSpPr/>
            <p:nvPr userDrawn="1"/>
          </p:nvGrpSpPr>
          <p:grpSpPr>
            <a:xfrm>
              <a:off x="8511257" y="6080974"/>
              <a:ext cx="526222" cy="435185"/>
              <a:chOff x="8503764" y="6062881"/>
              <a:chExt cx="526222" cy="435185"/>
            </a:xfrm>
          </p:grpSpPr>
          <p:cxnSp>
            <p:nvCxnSpPr>
              <p:cNvPr id="13" name="Straight Connector 12"/>
              <p:cNvCxnSpPr/>
              <p:nvPr/>
            </p:nvCxnSpPr>
            <p:spPr>
              <a:xfrm>
                <a:off x="8503764" y="6062881"/>
                <a:ext cx="0" cy="435185"/>
              </a:xfrm>
              <a:prstGeom prst="line">
                <a:avLst/>
              </a:prstGeom>
              <a:ln w="9525"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IMCO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85280" y="6062881"/>
                <a:ext cx="444706" cy="414134"/>
              </a:xfrm>
              <a:prstGeom prst="rect">
                <a:avLst/>
              </a:prstGeom>
            </p:spPr>
          </p:pic>
        </p:grpSp>
        <p:pic>
          <p:nvPicPr>
            <p:cNvPr id="3" name="Picture 2"/>
            <p:cNvPicPr>
              <a:picLocks noChangeAspect="1"/>
            </p:cNvPicPr>
            <p:nvPr userDrawn="1"/>
          </p:nvPicPr>
          <p:blipFill>
            <a:blip r:embed="rId8"/>
            <a:stretch>
              <a:fillRect/>
            </a:stretch>
          </p:blipFill>
          <p:spPr>
            <a:xfrm>
              <a:off x="8081301" y="6080974"/>
              <a:ext cx="341406" cy="463336"/>
            </a:xfrm>
            <a:prstGeom prst="rect">
              <a:avLst/>
            </a:prstGeom>
          </p:spPr>
        </p:pic>
      </p:grpSp>
      <p:sp>
        <p:nvSpPr>
          <p:cNvPr id="24" name="TextBox 23"/>
          <p:cNvSpPr txBox="1"/>
          <p:nvPr userDrawn="1"/>
        </p:nvSpPr>
        <p:spPr>
          <a:xfrm>
            <a:off x="3367455" y="6520901"/>
            <a:ext cx="2400300"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0" dirty="0" smtClean="0">
                <a:latin typeface="Arial" panose="020B0604020202020204" pitchFamily="34" charset="0"/>
                <a:ea typeface="+mn-ea"/>
                <a:cs typeface="Arial" panose="020B0604020202020204" pitchFamily="34" charset="0"/>
              </a:rPr>
              <a:t>UNCLASSIFIED</a:t>
            </a:r>
            <a:endParaRPr lang="en-US" sz="800" b="0" baseline="0" dirty="0" smtClean="0">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800" smtClean="0">
                <a:latin typeface="Arial" panose="020B0604020202020204" pitchFamily="34" charset="0"/>
                <a:cs typeface="Arial" panose="020B0604020202020204" pitchFamily="34" charset="0"/>
              </a:rPr>
              <a:pPr algn="ctr"/>
              <a:t>‹#›</a:t>
            </a:fld>
            <a:r>
              <a:rPr lang="en-US" sz="800" dirty="0" smtClean="0">
                <a:latin typeface="Arial" panose="020B0604020202020204" pitchFamily="34" charset="0"/>
                <a:cs typeface="Arial" panose="020B0604020202020204" pitchFamily="34" charset="0"/>
              </a:rPr>
              <a:t> of 7</a:t>
            </a:r>
            <a:endParaRPr lang="en-US" sz="800" dirty="0">
              <a:latin typeface="Arial" panose="020B0604020202020204" pitchFamily="34" charset="0"/>
              <a:cs typeface="Arial" panose="020B0604020202020204" pitchFamily="34" charset="0"/>
            </a:endParaRPr>
          </a:p>
        </p:txBody>
      </p:sp>
      <p:sp>
        <p:nvSpPr>
          <p:cNvPr id="12" name="Rectangle 11"/>
          <p:cNvSpPr/>
          <p:nvPr userDrawn="1"/>
        </p:nvSpPr>
        <p:spPr>
          <a:xfrm>
            <a:off x="0" y="6644011"/>
            <a:ext cx="3897745" cy="215444"/>
          </a:xfrm>
          <a:prstGeom prst="rect">
            <a:avLst/>
          </a:prstGeom>
        </p:spPr>
        <p:txBody>
          <a:bodyPr wrap="square">
            <a:spAutoFit/>
          </a:bodyPr>
          <a:lstStyle/>
          <a:p>
            <a:pPr defTabSz="457200" fontAlgn="base">
              <a:spcBef>
                <a:spcPct val="0"/>
              </a:spcBef>
              <a:spcAft>
                <a:spcPct val="0"/>
              </a:spcAft>
            </a:pPr>
            <a:r>
              <a:rPr lang="en-US" sz="800" dirty="0" smtClean="0">
                <a:solidFill>
                  <a:prstClr val="black"/>
                </a:solidFill>
                <a:latin typeface="Arial" charset="0"/>
                <a:cs typeface="Arial" charset="0"/>
              </a:rPr>
              <a:t>Linda Hayashi / HQ G9 CR / 210-466-1362 </a:t>
            </a:r>
            <a:r>
              <a:rPr lang="en-US" sz="800" dirty="0">
                <a:solidFill>
                  <a:prstClr val="black"/>
                </a:solidFill>
                <a:latin typeface="Arial" charset="0"/>
                <a:cs typeface="Arial" charset="0"/>
              </a:rPr>
              <a:t>/ </a:t>
            </a:r>
            <a:r>
              <a:rPr lang="en-US" sz="800" dirty="0" smtClean="0">
                <a:solidFill>
                  <a:prstClr val="black"/>
                </a:solidFill>
                <a:latin typeface="Arial" charset="0"/>
                <a:cs typeface="Arial" charset="0"/>
              </a:rPr>
              <a:t>linda.m.hayashi.naf@mail.mil</a:t>
            </a:r>
            <a:endParaRPr lang="en-US" sz="800" dirty="0">
              <a:solidFill>
                <a:prstClr val="black"/>
              </a:solidFill>
              <a:latin typeface="Arial" charset="0"/>
              <a:cs typeface="Arial" charset="0"/>
            </a:endParaRPr>
          </a:p>
        </p:txBody>
      </p:sp>
      <p:sp>
        <p:nvSpPr>
          <p:cNvPr id="16" name="TextBox 15"/>
          <p:cNvSpPr txBox="1"/>
          <p:nvPr userDrawn="1"/>
        </p:nvSpPr>
        <p:spPr>
          <a:xfrm>
            <a:off x="6743701" y="6644011"/>
            <a:ext cx="2400300" cy="215444"/>
          </a:xfrm>
          <a:prstGeom prst="rect">
            <a:avLst/>
          </a:prstGeom>
          <a:noFill/>
        </p:spPr>
        <p:txBody>
          <a:bodyPr wrap="square" rtlCol="0">
            <a:spAutoFit/>
          </a:bodyPr>
          <a:lstStyle/>
          <a:p>
            <a:pPr algn="r"/>
            <a:r>
              <a:rPr lang="en-US" sz="800" dirty="0" smtClean="0">
                <a:latin typeface="Arial" panose="020B0604020202020204" pitchFamily="34" charset="0"/>
                <a:cs typeface="Arial" panose="020B0604020202020204" pitchFamily="34" charset="0"/>
              </a:rPr>
              <a:t>231444SFEB2018</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078548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ebrplans.hqda.pentagon.mil/" TargetMode="External"/><Relationship Id="rId2" Type="http://schemas.openxmlformats.org/officeDocument/2006/relationships/hyperlink" Target="https://asip.hqda.pentagon.mil/" TargetMode="External"/><Relationship Id="rId1" Type="http://schemas.openxmlformats.org/officeDocument/2006/relationships/slideLayout" Target="../slideLayouts/slideLayout2.xml"/><Relationship Id="rId5" Type="http://schemas.openxmlformats.org/officeDocument/2006/relationships/hyperlink" Target="https://army.deps.mil/army/cmds/imcom_HQ/G5/SitePages/CLS.aspx" TargetMode="External"/><Relationship Id="rId4" Type="http://schemas.openxmlformats.org/officeDocument/2006/relationships/hyperlink" Target="https://isr.hqda.pentagon.mi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army.deps.mil/army/cmds/imcom_G9/G9/Divisions/Pages/NAFFM_Bdgt_Analysis.aspx" TargetMode="External"/><Relationship Id="rId2" Type="http://schemas.openxmlformats.org/officeDocument/2006/relationships/hyperlink" Target="https://cr.xservices.com/ACRRO/" TargetMode="External"/><Relationship Id="rId1" Type="http://schemas.openxmlformats.org/officeDocument/2006/relationships/slideLayout" Target="../slideLayouts/slideLayout2.xml"/><Relationship Id="rId4" Type="http://schemas.openxmlformats.org/officeDocument/2006/relationships/hyperlink" Target="https://cloud.mwr.army.mil/"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 y="2179502"/>
            <a:ext cx="9143999" cy="1004661"/>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ysClr val="windowText" lastClr="000000"/>
                </a:solidFill>
                <a:effectLst/>
                <a:uLnTx/>
                <a:uFillTx/>
                <a:latin typeface="Arial"/>
                <a:ea typeface="+mj-ea"/>
                <a:cs typeface="Arial"/>
              </a:rPr>
              <a:t>HQ IMCOM G9</a:t>
            </a:r>
            <a:r>
              <a:rPr kumimoji="0" lang="en-US" sz="3600" b="1" i="0" u="none" strike="noStrike" kern="1200" cap="none" spc="0" normalizeH="0" noProof="0" dirty="0" smtClean="0">
                <a:ln>
                  <a:noFill/>
                </a:ln>
                <a:solidFill>
                  <a:sysClr val="windowText" lastClr="000000"/>
                </a:solidFill>
                <a:effectLst/>
                <a:uLnTx/>
                <a:uFillTx/>
                <a:latin typeface="Arial"/>
                <a:ea typeface="+mj-ea"/>
                <a:cs typeface="Arial"/>
              </a:rPr>
              <a:t> Program Metrics</a:t>
            </a:r>
          </a:p>
        </p:txBody>
      </p:sp>
      <p:sp>
        <p:nvSpPr>
          <p:cNvPr id="7" name="TextBox 6"/>
          <p:cNvSpPr txBox="1"/>
          <p:nvPr/>
        </p:nvSpPr>
        <p:spPr>
          <a:xfrm>
            <a:off x="-8791" y="3113849"/>
            <a:ext cx="9152791" cy="461665"/>
          </a:xfrm>
          <a:prstGeom prst="rect">
            <a:avLst/>
          </a:prstGeom>
          <a:noFill/>
        </p:spPr>
        <p:txBody>
          <a:bodyPr wrap="square" rtlCol="0">
            <a:spAutoFit/>
          </a:bodyPr>
          <a:lstStyle/>
          <a:p>
            <a:pPr algn="ctr" defTabSz="457200"/>
            <a:r>
              <a:rPr lang="en-US" sz="2400" dirty="0" smtClean="0">
                <a:solidFill>
                  <a:prstClr val="black"/>
                </a:solidFill>
                <a:latin typeface="Arial"/>
                <a:cs typeface="Arial"/>
              </a:rPr>
              <a:t>5 March 2018</a:t>
            </a:r>
            <a:endParaRPr lang="en-US" sz="2400" dirty="0">
              <a:solidFill>
                <a:prstClr val="black"/>
              </a:solidFill>
              <a:latin typeface="Arial"/>
              <a:cs typeface="Arial"/>
            </a:endParaRPr>
          </a:p>
        </p:txBody>
      </p:sp>
    </p:spTree>
    <p:extLst>
      <p:ext uri="{BB962C8B-B14F-4D97-AF65-F5344CB8AC3E}">
        <p14:creationId xmlns:p14="http://schemas.microsoft.com/office/powerpoint/2010/main" val="2232909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18441"/>
            <a:ext cx="9143999" cy="5355312"/>
          </a:xfrm>
          <a:prstGeom prst="rect">
            <a:avLst/>
          </a:prstGeom>
          <a:noFill/>
        </p:spPr>
        <p:txBody>
          <a:bodyPr wrap="square" rtlCol="0">
            <a:spAutoFit/>
          </a:bodyPr>
          <a:lstStyle/>
          <a:p>
            <a:pPr marL="285750" indent="-285750">
              <a:buFont typeface="Arial" panose="020B0604020202020204" pitchFamily="34" charset="0"/>
              <a:buChar char="•"/>
            </a:pPr>
            <a:r>
              <a:rPr lang="en-US" sz="1900" b="1" dirty="0" smtClean="0">
                <a:latin typeface="Arial" panose="020B0604020202020204" pitchFamily="34" charset="0"/>
                <a:cs typeface="Arial" panose="020B0604020202020204" pitchFamily="34" charset="0"/>
              </a:rPr>
              <a:t>ASIP</a:t>
            </a:r>
            <a:r>
              <a:rPr lang="en-US" sz="1900" dirty="0" smtClean="0">
                <a:latin typeface="Arial" panose="020B0604020202020204" pitchFamily="34" charset="0"/>
                <a:cs typeface="Arial" panose="020B0604020202020204" pitchFamily="34" charset="0"/>
              </a:rPr>
              <a:t>:</a:t>
            </a:r>
            <a:r>
              <a:rPr lang="en-US" sz="1900" b="0" dirty="0" smtClean="0">
                <a:latin typeface="Arial" panose="020B0604020202020204" pitchFamily="34" charset="0"/>
                <a:cs typeface="Arial" panose="020B0604020202020204" pitchFamily="34" charset="0"/>
              </a:rPr>
              <a:t> </a:t>
            </a:r>
            <a:r>
              <a:rPr lang="en-US" sz="1900" b="0" i="1" dirty="0" smtClean="0">
                <a:latin typeface="Arial" panose="020B0604020202020204" pitchFamily="34" charset="0"/>
                <a:cs typeface="Arial" panose="020B0604020202020204" pitchFamily="34" charset="0"/>
              </a:rPr>
              <a:t>Army Stationing Installation Plan </a:t>
            </a:r>
            <a:r>
              <a:rPr lang="en-US" sz="1900" b="0" dirty="0" smtClean="0">
                <a:latin typeface="Arial" panose="020B0604020202020204" pitchFamily="34" charset="0"/>
                <a:cs typeface="Arial" panose="020B0604020202020204" pitchFamily="34" charset="0"/>
              </a:rPr>
              <a:t>- </a:t>
            </a:r>
            <a:r>
              <a:rPr lang="en-US" sz="1900" b="0" dirty="0">
                <a:latin typeface="Arial" panose="020B0604020202020204" pitchFamily="34" charset="0"/>
                <a:cs typeface="Arial" panose="020B0604020202020204" pitchFamily="34" charset="0"/>
              </a:rPr>
              <a:t>provides </a:t>
            </a:r>
            <a:r>
              <a:rPr lang="en-US" sz="1900" b="0" dirty="0" smtClean="0">
                <a:latin typeface="Arial" panose="020B0604020202020204" pitchFamily="34" charset="0"/>
                <a:cs typeface="Arial" panose="020B0604020202020204" pitchFamily="34" charset="0"/>
              </a:rPr>
              <a:t>population</a:t>
            </a:r>
            <a:r>
              <a:rPr lang="en-US" sz="1900" b="0" dirty="0">
                <a:latin typeface="Arial" panose="020B0604020202020204" pitchFamily="34" charset="0"/>
                <a:cs typeface="Arial" panose="020B0604020202020204" pitchFamily="34" charset="0"/>
              </a:rPr>
              <a:t> baseline for installation </a:t>
            </a:r>
            <a:r>
              <a:rPr lang="en-US" sz="1900" b="0" dirty="0" smtClean="0">
                <a:latin typeface="Arial" panose="020B0604020202020204" pitchFamily="34" charset="0"/>
                <a:cs typeface="Arial" panose="020B0604020202020204" pitchFamily="34" charset="0"/>
              </a:rPr>
              <a:t>planning; </a:t>
            </a:r>
            <a:r>
              <a:rPr lang="en-US" sz="1900" b="0" dirty="0">
                <a:latin typeface="Arial" panose="020B0604020202020204" pitchFamily="34" charset="0"/>
                <a:cs typeface="Arial" panose="020B0604020202020204" pitchFamily="34" charset="0"/>
              </a:rPr>
              <a:t>basis for </a:t>
            </a:r>
            <a:r>
              <a:rPr lang="en-US" sz="1900" b="0" dirty="0" smtClean="0">
                <a:latin typeface="Arial" panose="020B0604020202020204" pitchFamily="34" charset="0"/>
                <a:cs typeface="Arial" panose="020B0604020202020204" pitchFamily="34" charset="0"/>
              </a:rPr>
              <a:t>MILCON, Installation </a:t>
            </a:r>
            <a:r>
              <a:rPr lang="en-US" sz="1900" b="0" dirty="0">
                <a:latin typeface="Arial" panose="020B0604020202020204" pitchFamily="34" charset="0"/>
                <a:cs typeface="Arial" panose="020B0604020202020204" pitchFamily="34" charset="0"/>
              </a:rPr>
              <a:t>Status Report </a:t>
            </a:r>
            <a:r>
              <a:rPr lang="en-US" sz="1900" b="0" dirty="0" smtClean="0">
                <a:latin typeface="Arial" panose="020B0604020202020204" pitchFamily="34" charset="0"/>
                <a:cs typeface="Arial" panose="020B0604020202020204" pitchFamily="34" charset="0"/>
              </a:rPr>
              <a:t>(ISR) </a:t>
            </a:r>
            <a:r>
              <a:rPr lang="en-US" sz="1900" dirty="0" smtClean="0">
                <a:latin typeface="Arial" panose="020B0604020202020204" pitchFamily="34" charset="0"/>
                <a:cs typeface="Arial" panose="020B0604020202020204" pitchFamily="34" charset="0"/>
              </a:rPr>
              <a:t>cost and performance measures</a:t>
            </a:r>
            <a:r>
              <a:rPr lang="en-US" sz="1900" b="0" dirty="0" smtClean="0">
                <a:latin typeface="Arial" panose="020B0604020202020204" pitchFamily="34" charset="0"/>
                <a:cs typeface="Arial" panose="020B0604020202020204" pitchFamily="34" charset="0"/>
              </a:rPr>
              <a:t>, </a:t>
            </a:r>
            <a:r>
              <a:rPr lang="en-US" sz="1900" b="0" dirty="0" err="1" smtClean="0">
                <a:latin typeface="Arial" panose="020B0604020202020204" pitchFamily="34" charset="0"/>
                <a:cs typeface="Arial" panose="020B0604020202020204" pitchFamily="34" charset="0"/>
              </a:rPr>
              <a:t>RPLANS</a:t>
            </a:r>
            <a:r>
              <a:rPr lang="en-US" sz="1900" b="0" dirty="0" smtClean="0">
                <a:latin typeface="Arial" panose="020B0604020202020204" pitchFamily="34" charset="0"/>
                <a:cs typeface="Arial" panose="020B0604020202020204" pitchFamily="34" charset="0"/>
              </a:rPr>
              <a:t> </a:t>
            </a:r>
            <a:r>
              <a:rPr lang="en-US" sz="1900" b="0" dirty="0" err="1" smtClean="0">
                <a:latin typeface="Arial" panose="020B0604020202020204" pitchFamily="34" charset="0"/>
                <a:cs typeface="Arial" panose="020B0604020202020204" pitchFamily="34" charset="0"/>
              </a:rPr>
              <a:t>BASOPS</a:t>
            </a:r>
            <a:r>
              <a:rPr lang="en-US" sz="1900" b="0" dirty="0" smtClean="0">
                <a:latin typeface="Arial" panose="020B0604020202020204" pitchFamily="34" charset="0"/>
                <a:cs typeface="Arial" panose="020B0604020202020204" pitchFamily="34" charset="0"/>
              </a:rPr>
              <a:t> </a:t>
            </a:r>
            <a:r>
              <a:rPr lang="en-US" sz="1900" b="0" dirty="0">
                <a:latin typeface="Arial" panose="020B0604020202020204" pitchFamily="34" charset="0"/>
                <a:cs typeface="Arial" panose="020B0604020202020204" pitchFamily="34" charset="0"/>
              </a:rPr>
              <a:t>requirements, and is used by </a:t>
            </a:r>
            <a:r>
              <a:rPr lang="en-US" sz="1900" b="0" dirty="0" smtClean="0">
                <a:latin typeface="Arial" panose="020B0604020202020204" pitchFamily="34" charset="0"/>
                <a:cs typeface="Arial" panose="020B0604020202020204" pitchFamily="34" charset="0"/>
              </a:rPr>
              <a:t>Army </a:t>
            </a:r>
            <a:r>
              <a:rPr lang="en-US" sz="1900" b="0" dirty="0">
                <a:latin typeface="Arial" panose="020B0604020202020204" pitchFamily="34" charset="0"/>
                <a:cs typeface="Arial" panose="020B0604020202020204" pitchFamily="34" charset="0"/>
              </a:rPr>
              <a:t>Staff as the database of record for installation </a:t>
            </a:r>
            <a:r>
              <a:rPr lang="en-US" sz="1900" dirty="0">
                <a:latin typeface="Arial" panose="020B0604020202020204" pitchFamily="34" charset="0"/>
                <a:cs typeface="Arial" panose="020B0604020202020204" pitchFamily="34" charset="0"/>
              </a:rPr>
              <a:t>demographics</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hlinkClick r:id="rId2"/>
              </a:rPr>
              <a:t>https://</a:t>
            </a:r>
            <a:r>
              <a:rPr lang="en-US" sz="1900" dirty="0" smtClean="0">
                <a:latin typeface="Arial" panose="020B0604020202020204" pitchFamily="34" charset="0"/>
                <a:cs typeface="Arial" panose="020B0604020202020204" pitchFamily="34" charset="0"/>
                <a:hlinkClick r:id="rId2"/>
              </a:rPr>
              <a:t>asip.hqda.pentagon.mil/</a:t>
            </a:r>
            <a:endParaRPr lang="en-US" sz="1900" dirty="0" smtClean="0">
              <a:latin typeface="Arial" panose="020B0604020202020204" pitchFamily="34" charset="0"/>
              <a:cs typeface="Arial" panose="020B0604020202020204" pitchFamily="34" charset="0"/>
            </a:endParaRPr>
          </a:p>
          <a:p>
            <a:endParaRPr lang="en-US" sz="19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1" dirty="0" smtClean="0">
                <a:latin typeface="Arial" panose="020B0604020202020204" pitchFamily="34" charset="0"/>
                <a:cs typeface="Arial" panose="020B0604020202020204" pitchFamily="34" charset="0"/>
              </a:rPr>
              <a:t>RPLANS</a:t>
            </a:r>
            <a:r>
              <a:rPr lang="en-US" sz="1900" dirty="0" smtClean="0">
                <a:latin typeface="Arial" panose="020B0604020202020204" pitchFamily="34" charset="0"/>
                <a:cs typeface="Arial" panose="020B0604020202020204" pitchFamily="34" charset="0"/>
              </a:rPr>
              <a:t>: </a:t>
            </a:r>
            <a:r>
              <a:rPr lang="en-US" sz="1900" i="1" dirty="0" smtClean="0">
                <a:latin typeface="Arial" panose="020B0604020202020204" pitchFamily="34" charset="0"/>
                <a:cs typeface="Arial" panose="020B0604020202020204" pitchFamily="34" charset="0"/>
              </a:rPr>
              <a:t>Real Property Planning &amp; Analysis System</a:t>
            </a:r>
            <a:r>
              <a:rPr lang="en-US" sz="1900" dirty="0">
                <a:latin typeface="Arial" panose="020B0604020202020204" pitchFamily="34" charset="0"/>
                <a:cs typeface="Arial" panose="020B0604020202020204" pitchFamily="34" charset="0"/>
              </a:rPr>
              <a:t> </a:t>
            </a:r>
            <a:r>
              <a:rPr lang="en-US" sz="1900" dirty="0" smtClean="0">
                <a:latin typeface="Arial" panose="020B0604020202020204" pitchFamily="34" charset="0"/>
                <a:cs typeface="Arial" panose="020B0604020202020204" pitchFamily="34" charset="0"/>
              </a:rPr>
              <a:t>- planning tool to efficiency calculate facility space allowances</a:t>
            </a:r>
          </a:p>
          <a:p>
            <a:pPr marL="288925" lvl="1"/>
            <a:r>
              <a:rPr lang="en-US" sz="1900" dirty="0">
                <a:latin typeface="Arial" panose="020B0604020202020204" pitchFamily="34" charset="0"/>
                <a:cs typeface="Arial" panose="020B0604020202020204" pitchFamily="34" charset="0"/>
                <a:hlinkClick r:id="rId3"/>
              </a:rPr>
              <a:t>https://webrplans.hqda.pentagon.mil</a:t>
            </a:r>
            <a:r>
              <a:rPr lang="en-US" sz="1900" dirty="0" smtClean="0">
                <a:latin typeface="Arial" panose="020B0604020202020204" pitchFamily="34" charset="0"/>
                <a:cs typeface="Arial" panose="020B0604020202020204" pitchFamily="34" charset="0"/>
                <a:hlinkClick r:id="rId3"/>
              </a:rPr>
              <a:t>/</a:t>
            </a:r>
          </a:p>
          <a:p>
            <a:pPr marL="285750" indent="-285750">
              <a:buFont typeface="Arial" panose="020B0604020202020204" pitchFamily="34" charset="0"/>
              <a:buChar char="•"/>
            </a:pPr>
            <a:endParaRPr lang="en-US" sz="19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1" dirty="0" smtClean="0">
                <a:latin typeface="Arial" panose="020B0604020202020204" pitchFamily="34" charset="0"/>
                <a:cs typeface="Arial" panose="020B0604020202020204" pitchFamily="34" charset="0"/>
              </a:rPr>
              <a:t>ISR-S</a:t>
            </a:r>
            <a:r>
              <a:rPr lang="en-US" sz="1900" dirty="0" smtClean="0">
                <a:latin typeface="Arial" panose="020B0604020202020204" pitchFamily="34" charset="0"/>
                <a:cs typeface="Arial" panose="020B0604020202020204" pitchFamily="34" charset="0"/>
              </a:rPr>
              <a:t>: </a:t>
            </a:r>
            <a:r>
              <a:rPr lang="en-US" sz="1900" b="0" i="1" dirty="0" smtClean="0">
                <a:latin typeface="Arial" panose="020B0604020202020204" pitchFamily="34" charset="0"/>
                <a:cs typeface="Arial" panose="020B0604020202020204" pitchFamily="34" charset="0"/>
              </a:rPr>
              <a:t>Installation Status Report – Services </a:t>
            </a:r>
            <a:r>
              <a:rPr lang="en-US" sz="1900" b="0" dirty="0" smtClean="0">
                <a:latin typeface="Arial" panose="020B0604020202020204" pitchFamily="34" charset="0"/>
                <a:cs typeface="Arial" panose="020B0604020202020204" pitchFamily="34" charset="0"/>
              </a:rPr>
              <a:t>- quarterly reporting aligns performance to resources; annualized operational requirements are cost drivers for </a:t>
            </a:r>
            <a:r>
              <a:rPr lang="en-US" sz="1900" dirty="0">
                <a:latin typeface="Arial" panose="020B0604020202020204" pitchFamily="34" charset="0"/>
                <a:cs typeface="Arial" panose="020B0604020202020204" pitchFamily="34" charset="0"/>
              </a:rPr>
              <a:t>POM</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hlinkClick r:id="rId4"/>
              </a:rPr>
              <a:t>https://isr.hqda.pentagon.mil</a:t>
            </a:r>
            <a:r>
              <a:rPr lang="en-US" sz="1900" dirty="0" smtClean="0">
                <a:latin typeface="Arial" panose="020B0604020202020204" pitchFamily="34" charset="0"/>
                <a:cs typeface="Arial" panose="020B0604020202020204" pitchFamily="34" charset="0"/>
                <a:hlinkClick r:id="rId4"/>
              </a:rPr>
              <a:t>/</a:t>
            </a:r>
            <a:endParaRPr lang="en-US" sz="19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9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1" dirty="0" smtClean="0">
                <a:latin typeface="Arial" panose="020B0604020202020204" pitchFamily="34" charset="0"/>
                <a:cs typeface="Arial" panose="020B0604020202020204" pitchFamily="34" charset="0"/>
              </a:rPr>
              <a:t>CLS</a:t>
            </a:r>
            <a:r>
              <a:rPr lang="en-US" sz="1900" dirty="0" smtClean="0">
                <a:latin typeface="Arial" panose="020B0604020202020204" pitchFamily="34" charset="0"/>
                <a:cs typeface="Arial" panose="020B0604020202020204" pitchFamily="34" charset="0"/>
              </a:rPr>
              <a:t>: </a:t>
            </a:r>
            <a:r>
              <a:rPr lang="en-US" sz="1900" b="0" i="1" dirty="0" smtClean="0">
                <a:latin typeface="Arial" panose="020B0604020202020204" pitchFamily="34" charset="0"/>
                <a:cs typeface="Arial" panose="020B0604020202020204" pitchFamily="34" charset="0"/>
              </a:rPr>
              <a:t>Common Levels of Support </a:t>
            </a:r>
            <a:r>
              <a:rPr lang="en-US" sz="1900" b="0" dirty="0" smtClean="0">
                <a:latin typeface="Arial" panose="020B0604020202020204" pitchFamily="34" charset="0"/>
                <a:cs typeface="Arial" panose="020B0604020202020204" pitchFamily="34" charset="0"/>
              </a:rPr>
              <a:t>- annual performance capability targets IAW resource </a:t>
            </a:r>
            <a:r>
              <a:rPr lang="en-US" sz="1900" dirty="0">
                <a:latin typeface="Arial" panose="020B0604020202020204" pitchFamily="34" charset="0"/>
                <a:cs typeface="Arial" panose="020B0604020202020204" pitchFamily="34" charset="0"/>
              </a:rPr>
              <a:t>availability</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hlinkClick r:id="rId5"/>
              </a:rPr>
              <a:t>https://</a:t>
            </a:r>
            <a:r>
              <a:rPr lang="en-US" sz="1900" dirty="0" smtClean="0">
                <a:latin typeface="Arial" panose="020B0604020202020204" pitchFamily="34" charset="0"/>
                <a:cs typeface="Arial" panose="020B0604020202020204" pitchFamily="34" charset="0"/>
                <a:hlinkClick r:id="rId5"/>
              </a:rPr>
              <a:t>army.deps.mil/army/cmds/imcom_HQ/G5/SitePages/CLS.aspx</a:t>
            </a:r>
            <a:endParaRPr lang="en-US" sz="1900" dirty="0" smtClean="0">
              <a:latin typeface="Arial" panose="020B0604020202020204" pitchFamily="34" charset="0"/>
              <a:cs typeface="Arial" panose="020B0604020202020204" pitchFamily="34" charset="0"/>
            </a:endParaRPr>
          </a:p>
        </p:txBody>
      </p:sp>
      <p:sp>
        <p:nvSpPr>
          <p:cNvPr id="7" name="TextBox 6"/>
          <p:cNvSpPr txBox="1"/>
          <p:nvPr/>
        </p:nvSpPr>
        <p:spPr>
          <a:xfrm>
            <a:off x="0" y="131635"/>
            <a:ext cx="9144000" cy="523220"/>
          </a:xfrm>
          <a:prstGeom prst="rect">
            <a:avLst/>
          </a:prstGeom>
          <a:noFill/>
        </p:spPr>
        <p:txBody>
          <a:bodyPr wrap="square" rtlCol="0">
            <a:spAutoFit/>
          </a:bodyPr>
          <a:lstStyle/>
          <a:p>
            <a:pPr algn="ctr"/>
            <a:r>
              <a:rPr lang="en-US" sz="2800" b="1" dirty="0" smtClean="0">
                <a:solidFill>
                  <a:srgbClr val="000000"/>
                </a:solidFill>
                <a:latin typeface="Arial"/>
                <a:cs typeface="Arial"/>
              </a:rPr>
              <a:t>Garrison Requirement Tools</a:t>
            </a:r>
            <a:endParaRPr lang="en-US" sz="500" dirty="0" smtClean="0">
              <a:latin typeface="Arial"/>
              <a:cs typeface="Arial"/>
            </a:endParaRPr>
          </a:p>
        </p:txBody>
      </p:sp>
    </p:spTree>
    <p:extLst>
      <p:ext uri="{BB962C8B-B14F-4D97-AF65-F5344CB8AC3E}">
        <p14:creationId xmlns:p14="http://schemas.microsoft.com/office/powerpoint/2010/main" val="41455643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14678"/>
            <a:ext cx="9143999" cy="5724644"/>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ACRRO</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Army Community Recreation Reports Online </a:t>
            </a:r>
            <a:r>
              <a:rPr lang="en-US" sz="1600" dirty="0">
                <a:latin typeface="Arial" panose="020B0604020202020204" pitchFamily="34" charset="0"/>
                <a:cs typeface="Arial" panose="020B0604020202020204" pitchFamily="34" charset="0"/>
              </a:rPr>
              <a:t>- quarterly reporting aligns delivery to baseline standards; annual aggregation of operational requirements</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hlinkClick r:id="rId2"/>
              </a:rPr>
              <a:t>https://cr.xservices.com/ACRRO/</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FMWR BUDGET GUIDANCE</a:t>
            </a:r>
            <a:r>
              <a:rPr lang="en-US" sz="1600" dirty="0" smtClean="0">
                <a:latin typeface="Arial" panose="020B0604020202020204" pitchFamily="34" charset="0"/>
                <a:cs typeface="Arial" panose="020B0604020202020204" pitchFamily="34" charset="0"/>
              </a:rPr>
              <a:t>:</a:t>
            </a:r>
            <a:r>
              <a:rPr lang="en-US" sz="1600" b="0" dirty="0" smtClean="0">
                <a:latin typeface="Arial" panose="020B0604020202020204" pitchFamily="34" charset="0"/>
                <a:cs typeface="Arial" panose="020B0604020202020204" pitchFamily="34" charset="0"/>
              </a:rPr>
              <a:t> provides </a:t>
            </a:r>
            <a:r>
              <a:rPr lang="en-US" sz="1600" dirty="0" smtClean="0">
                <a:latin typeface="Arial" panose="020B0604020202020204" pitchFamily="34" charset="0"/>
                <a:cs typeface="Arial" panose="020B0604020202020204" pitchFamily="34" charset="0"/>
              </a:rPr>
              <a:t>HQ information, procedures, and instructions for the preparation and execution of the FY’s </a:t>
            </a:r>
            <a:r>
              <a:rPr lang="en-US" sz="1600" dirty="0">
                <a:latin typeface="Arial" panose="020B0604020202020204" pitchFamily="34" charset="0"/>
                <a:cs typeface="Arial" panose="020B0604020202020204" pitchFamily="34" charset="0"/>
              </a:rPr>
              <a:t>operating plan</a:t>
            </a:r>
            <a:br>
              <a:rPr lang="en-US" sz="16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hlinkClick r:id="rId3"/>
              </a:rPr>
              <a:t>https://</a:t>
            </a:r>
            <a:r>
              <a:rPr lang="en-US" sz="1400" dirty="0" smtClean="0">
                <a:latin typeface="Arial" panose="020B0604020202020204" pitchFamily="34" charset="0"/>
                <a:cs typeface="Arial" panose="020B0604020202020204" pitchFamily="34" charset="0"/>
                <a:hlinkClick r:id="rId3"/>
              </a:rPr>
              <a:t>army.deps.mil/army/cmds/imcom_G9/G9/Divisions/Pages/NAFFM_Bdgt_Analysis.aspx</a:t>
            </a:r>
            <a:endParaRPr lang="en-US" sz="1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FMBS WEB</a:t>
            </a:r>
            <a:r>
              <a:rPr lang="en-US" sz="1600" dirty="0" smtClean="0">
                <a:latin typeface="Arial" panose="020B0604020202020204" pitchFamily="34" charset="0"/>
                <a:cs typeface="Arial" panose="020B0604020202020204" pitchFamily="34" charset="0"/>
              </a:rPr>
              <a:t>: </a:t>
            </a:r>
            <a:r>
              <a:rPr lang="en-US" sz="1600" b="0" i="1" dirty="0" smtClean="0">
                <a:latin typeface="Arial" panose="020B0604020202020204" pitchFamily="34" charset="0"/>
                <a:cs typeface="Arial" panose="020B0604020202020204" pitchFamily="34" charset="0"/>
              </a:rPr>
              <a:t>Financial Management Budget System </a:t>
            </a:r>
            <a:r>
              <a:rPr lang="en-US" sz="1600" b="0" dirty="0" smtClean="0">
                <a:latin typeface="Arial" panose="020B0604020202020204" pitchFamily="34" charset="0"/>
                <a:cs typeface="Arial" panose="020B0604020202020204" pitchFamily="34" charset="0"/>
              </a:rPr>
              <a:t>– database for annual budget and budget revisions submissions</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POC: Garrison FM</a:t>
            </a:r>
          </a:p>
          <a:p>
            <a:pPr marL="285750" indent="-285750">
              <a:buFont typeface="Arial" panose="020B0604020202020204" pitchFamily="34" charset="0"/>
              <a:buChar char="•"/>
            </a:pPr>
            <a:endParaRPr lang="en-US" sz="1600" b="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SMIRF</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Standard Management Information Reports for Finance </a:t>
            </a:r>
            <a:r>
              <a:rPr lang="en-US" sz="1600" dirty="0">
                <a:latin typeface="Arial" panose="020B0604020202020204" pitchFamily="34" charset="0"/>
                <a:cs typeface="Arial" panose="020B0604020202020204" pitchFamily="34" charset="0"/>
              </a:rPr>
              <a:t>– reports monthly financial statements</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Located within MWR Portal (</a:t>
            </a:r>
            <a:r>
              <a:rPr lang="en-US" sz="1600" dirty="0">
                <a:latin typeface="Arial" panose="020B0604020202020204" pitchFamily="34" charset="0"/>
                <a:cs typeface="Arial" panose="020B0604020202020204" pitchFamily="34" charset="0"/>
                <a:hlinkClick r:id="rId4"/>
              </a:rPr>
              <a:t>https://cloud.mwr.army.mil</a:t>
            </a:r>
            <a:r>
              <a:rPr lang="en-US" sz="1600" dirty="0" smtClean="0">
                <a:latin typeface="Arial" panose="020B0604020202020204" pitchFamily="34" charset="0"/>
                <a:cs typeface="Arial" panose="020B0604020202020204" pitchFamily="34" charset="0"/>
                <a:hlinkClick r:id="rId4"/>
              </a:rPr>
              <a:t>/</a:t>
            </a:r>
            <a:r>
              <a:rPr lang="en-US" sz="16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6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smtClean="0">
                <a:latin typeface="Arial" panose="020B0604020202020204" pitchFamily="34" charset="0"/>
                <a:cs typeface="Arial" panose="020B0604020202020204" pitchFamily="34" charset="0"/>
              </a:rPr>
              <a:t>IMETS</a:t>
            </a:r>
            <a:r>
              <a:rPr lang="en-US" sz="1600"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Installation Management Employee Tracking System </a:t>
            </a:r>
            <a:r>
              <a:rPr lang="en-US" sz="1600" dirty="0">
                <a:latin typeface="Arial" panose="020B0604020202020204" pitchFamily="34" charset="0"/>
                <a:cs typeface="Arial" panose="020B0604020202020204" pitchFamily="34" charset="0"/>
              </a:rPr>
              <a:t>– resource tool for manpower and serves as the Personnel Requirement Document (PRD)</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POC: Garrison </a:t>
            </a:r>
            <a:r>
              <a:rPr lang="en-US" sz="1600" dirty="0" smtClean="0">
                <a:latin typeface="Arial" panose="020B0604020202020204" pitchFamily="34" charset="0"/>
                <a:cs typeface="Arial" panose="020B0604020202020204" pitchFamily="34" charset="0"/>
              </a:rPr>
              <a:t>FM</a:t>
            </a:r>
          </a:p>
          <a:p>
            <a:pPr marL="285750" indent="-285750">
              <a:buFont typeface="Arial" panose="020B0604020202020204" pitchFamily="34" charset="0"/>
              <a:buChar char="•"/>
            </a:pPr>
            <a:endParaRPr lang="en-US" sz="1600" b="1"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err="1" smtClean="0">
                <a:latin typeface="Arial" panose="020B0604020202020204" pitchFamily="34" charset="0"/>
                <a:cs typeface="Arial" panose="020B0604020202020204" pitchFamily="34" charset="0"/>
              </a:rPr>
              <a:t>RecTrac</a:t>
            </a:r>
            <a:r>
              <a:rPr lang="en-US" sz="1600" dirty="0" smtClean="0">
                <a:latin typeface="Arial" panose="020B0604020202020204" pitchFamily="34" charset="0"/>
                <a:cs typeface="Arial" panose="020B0604020202020204" pitchFamily="34" charset="0"/>
              </a:rPr>
              <a:t>: point-of-sale system utilized for continuity and uniform reporting</a:t>
            </a:r>
          </a:p>
          <a:p>
            <a:pPr marL="284163" lvl="1"/>
            <a:r>
              <a:rPr lang="en-US" sz="1600" dirty="0" smtClean="0">
                <a:latin typeface="Arial" panose="020B0604020202020204" pitchFamily="34" charset="0"/>
                <a:cs typeface="Arial" panose="020B0604020202020204" pitchFamily="34" charset="0"/>
              </a:rPr>
              <a:t>POC</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Garrison Information Support Officer (GISO)</a:t>
            </a:r>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p:txBody>
      </p:sp>
      <p:sp>
        <p:nvSpPr>
          <p:cNvPr id="7" name="TextBox 6"/>
          <p:cNvSpPr txBox="1"/>
          <p:nvPr/>
        </p:nvSpPr>
        <p:spPr>
          <a:xfrm>
            <a:off x="0" y="131635"/>
            <a:ext cx="9144000" cy="523220"/>
          </a:xfrm>
          <a:prstGeom prst="rect">
            <a:avLst/>
          </a:prstGeom>
          <a:noFill/>
        </p:spPr>
        <p:txBody>
          <a:bodyPr wrap="square" rtlCol="0">
            <a:spAutoFit/>
          </a:bodyPr>
          <a:lstStyle/>
          <a:p>
            <a:pPr algn="ctr"/>
            <a:r>
              <a:rPr lang="en-US" sz="2800" b="1" dirty="0" smtClean="0">
                <a:solidFill>
                  <a:srgbClr val="000000"/>
                </a:solidFill>
                <a:latin typeface="Arial"/>
                <a:cs typeface="Arial"/>
              </a:rPr>
              <a:t> MWR Management Tools</a:t>
            </a:r>
            <a:endParaRPr lang="en-US" sz="500" dirty="0" smtClean="0">
              <a:latin typeface="Arial"/>
              <a:cs typeface="Arial"/>
            </a:endParaRPr>
          </a:p>
        </p:txBody>
      </p:sp>
    </p:spTree>
    <p:extLst>
      <p:ext uri="{BB962C8B-B14F-4D97-AF65-F5344CB8AC3E}">
        <p14:creationId xmlns:p14="http://schemas.microsoft.com/office/powerpoint/2010/main" val="661015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0" y="131635"/>
            <a:ext cx="9144000" cy="523220"/>
          </a:xfrm>
          <a:prstGeom prst="rect">
            <a:avLst/>
          </a:prstGeom>
          <a:noFill/>
        </p:spPr>
        <p:txBody>
          <a:bodyPr wrap="square" rtlCol="0">
            <a:spAutoFit/>
          </a:bodyPr>
          <a:lstStyle/>
          <a:p>
            <a:pPr algn="ctr"/>
            <a:r>
              <a:rPr lang="en-US" sz="2800" b="1" dirty="0" smtClean="0">
                <a:solidFill>
                  <a:srgbClr val="000000"/>
                </a:solidFill>
                <a:latin typeface="Arial"/>
                <a:cs typeface="Arial"/>
              </a:rPr>
              <a:t>QDPC Lifecycle</a:t>
            </a:r>
            <a:endParaRPr lang="en-US" sz="500" dirty="0" smtClean="0">
              <a:latin typeface="Arial"/>
              <a:cs typeface="Arial"/>
            </a:endParaRPr>
          </a:p>
        </p:txBody>
      </p:sp>
      <p:grpSp>
        <p:nvGrpSpPr>
          <p:cNvPr id="2" name="Group 1"/>
          <p:cNvGrpSpPr/>
          <p:nvPr/>
        </p:nvGrpSpPr>
        <p:grpSpPr>
          <a:xfrm>
            <a:off x="489318" y="1108719"/>
            <a:ext cx="7464679" cy="4970290"/>
            <a:chOff x="489318" y="1108719"/>
            <a:chExt cx="7464679" cy="4970290"/>
          </a:xfrm>
        </p:grpSpPr>
        <p:grpSp>
          <p:nvGrpSpPr>
            <p:cNvPr id="36" name="Group 18"/>
            <p:cNvGrpSpPr>
              <a:grpSpLocks noChangeAspect="1"/>
            </p:cNvGrpSpPr>
            <p:nvPr/>
          </p:nvGrpSpPr>
          <p:grpSpPr bwMode="auto">
            <a:xfrm>
              <a:off x="2133600" y="1173634"/>
              <a:ext cx="4905376" cy="4905375"/>
              <a:chOff x="1643" y="1416"/>
              <a:chExt cx="2472" cy="2472"/>
            </a:xfrm>
          </p:grpSpPr>
          <p:sp>
            <p:nvSpPr>
              <p:cNvPr id="39" name="Oval 16"/>
              <p:cNvSpPr>
                <a:spLocks noChangeArrowheads="1"/>
              </p:cNvSpPr>
              <p:nvPr/>
            </p:nvSpPr>
            <p:spPr bwMode="auto">
              <a:xfrm>
                <a:off x="1643" y="1416"/>
                <a:ext cx="2472" cy="2472"/>
              </a:xfrm>
              <a:prstGeom prst="ellipse">
                <a:avLst/>
              </a:prstGeom>
              <a:gradFill rotWithShape="1">
                <a:gsLst>
                  <a:gs pos="0">
                    <a:srgbClr val="619130"/>
                  </a:gs>
                  <a:gs pos="50000">
                    <a:srgbClr val="1E6A82"/>
                  </a:gs>
                  <a:gs pos="100000">
                    <a:srgbClr val="619130"/>
                  </a:gs>
                </a:gsLst>
                <a:lin ang="2700000" scaled="1"/>
              </a:gradFill>
              <a:ln w="9525">
                <a:noFill/>
                <a:round/>
                <a:headEnd/>
                <a:tailEnd/>
              </a:ln>
              <a:effectLst/>
            </p:spPr>
            <p:txBody>
              <a:bodyPr wrap="none" anchor="ctr"/>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600" b="0" i="0" u="none" strike="noStrike" kern="0" cap="none" spc="0" normalizeH="0" baseline="0" noProof="0" dirty="0" smtClean="0">
                  <a:ln>
                    <a:noFill/>
                  </a:ln>
                  <a:solidFill>
                    <a:srgbClr val="000000"/>
                  </a:solidFill>
                  <a:effectLst/>
                  <a:uLnTx/>
                  <a:uFillTx/>
                  <a:latin typeface="Arial" charset="0"/>
                  <a:ea typeface="+mn-ea"/>
                </a:endParaRPr>
              </a:p>
            </p:txBody>
          </p:sp>
          <p:sp>
            <p:nvSpPr>
              <p:cNvPr id="42" name="Oval 17"/>
              <p:cNvSpPr>
                <a:spLocks noChangeArrowheads="1"/>
              </p:cNvSpPr>
              <p:nvPr/>
            </p:nvSpPr>
            <p:spPr bwMode="auto">
              <a:xfrm>
                <a:off x="1774" y="1547"/>
                <a:ext cx="2210" cy="2210"/>
              </a:xfrm>
              <a:prstGeom prst="ellipse">
                <a:avLst/>
              </a:prstGeom>
              <a:solidFill>
                <a:srgbClr val="FFFFFF"/>
              </a:solidFill>
              <a:ln w="9525">
                <a:noFill/>
                <a:round/>
                <a:headEnd/>
                <a:tailEnd/>
              </a:ln>
              <a:effectLst/>
            </p:spPr>
            <p:txBody>
              <a:bodyPr wrap="none" anchor="ctr"/>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600" b="0" i="0" u="none" strike="noStrike" kern="0" cap="none" spc="0" normalizeH="0" baseline="0" noProof="0" dirty="0" smtClean="0">
                  <a:ln>
                    <a:noFill/>
                  </a:ln>
                  <a:solidFill>
                    <a:srgbClr val="000000"/>
                  </a:solidFill>
                  <a:effectLst/>
                  <a:uLnTx/>
                  <a:uFillTx/>
                  <a:latin typeface="Arial" charset="0"/>
                  <a:ea typeface="+mn-ea"/>
                </a:endParaRPr>
              </a:p>
            </p:txBody>
          </p:sp>
        </p:grpSp>
        <p:graphicFrame>
          <p:nvGraphicFramePr>
            <p:cNvPr id="43" name="Diagram 42"/>
            <p:cNvGraphicFramePr/>
            <p:nvPr>
              <p:extLst>
                <p:ext uri="{D42A27DB-BD31-4B8C-83A1-F6EECF244321}">
                  <p14:modId xmlns:p14="http://schemas.microsoft.com/office/powerpoint/2010/main" val="1636227723"/>
                </p:ext>
              </p:extLst>
            </p:nvPr>
          </p:nvGraphicFramePr>
          <p:xfrm>
            <a:off x="1187037" y="1193197"/>
            <a:ext cx="6766960" cy="45287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5" name="Group 18"/>
            <p:cNvGrpSpPr>
              <a:grpSpLocks/>
            </p:cNvGrpSpPr>
            <p:nvPr/>
          </p:nvGrpSpPr>
          <p:grpSpPr bwMode="auto">
            <a:xfrm>
              <a:off x="2608267" y="1629418"/>
              <a:ext cx="3924301" cy="3924300"/>
              <a:chOff x="1643" y="1416"/>
              <a:chExt cx="2472" cy="2472"/>
            </a:xfrm>
          </p:grpSpPr>
          <p:sp>
            <p:nvSpPr>
              <p:cNvPr id="46" name="Oval 16"/>
              <p:cNvSpPr>
                <a:spLocks noChangeArrowheads="1"/>
              </p:cNvSpPr>
              <p:nvPr/>
            </p:nvSpPr>
            <p:spPr bwMode="auto">
              <a:xfrm>
                <a:off x="1643" y="1416"/>
                <a:ext cx="2472" cy="2472"/>
              </a:xfrm>
              <a:prstGeom prst="ellipse">
                <a:avLst/>
              </a:prstGeom>
              <a:gradFill rotWithShape="1">
                <a:gsLst>
                  <a:gs pos="0">
                    <a:srgbClr val="619130"/>
                  </a:gs>
                  <a:gs pos="50000">
                    <a:srgbClr val="1E6A82"/>
                  </a:gs>
                  <a:gs pos="100000">
                    <a:srgbClr val="619130"/>
                  </a:gs>
                </a:gsLst>
                <a:lin ang="2700000" scaled="1"/>
              </a:gradFill>
              <a:ln w="9525">
                <a:noFill/>
                <a:round/>
                <a:headEnd/>
                <a:tailEnd/>
              </a:ln>
              <a:effectLst/>
            </p:spPr>
            <p:txBody>
              <a:bodyPr wrap="none" anchor="ctr"/>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600" b="0" i="0" u="none" strike="noStrike" kern="0" cap="none" spc="0" normalizeH="0" baseline="0" noProof="0" dirty="0" smtClean="0">
                  <a:ln>
                    <a:noFill/>
                  </a:ln>
                  <a:solidFill>
                    <a:srgbClr val="000000"/>
                  </a:solidFill>
                  <a:effectLst/>
                  <a:uLnTx/>
                  <a:uFillTx/>
                  <a:latin typeface="Arial" charset="0"/>
                  <a:ea typeface="+mn-ea"/>
                </a:endParaRPr>
              </a:p>
            </p:txBody>
          </p:sp>
          <p:sp>
            <p:nvSpPr>
              <p:cNvPr id="47" name="Oval 17"/>
              <p:cNvSpPr>
                <a:spLocks noChangeArrowheads="1"/>
              </p:cNvSpPr>
              <p:nvPr/>
            </p:nvSpPr>
            <p:spPr bwMode="auto">
              <a:xfrm>
                <a:off x="1774" y="1547"/>
                <a:ext cx="2210" cy="2210"/>
              </a:xfrm>
              <a:prstGeom prst="ellipse">
                <a:avLst/>
              </a:prstGeom>
              <a:solidFill>
                <a:srgbClr val="FFFFFF"/>
              </a:solidFill>
              <a:ln w="9525">
                <a:noFill/>
                <a:round/>
                <a:headEnd/>
                <a:tailEnd/>
              </a:ln>
              <a:effectLst/>
            </p:spPr>
            <p:txBody>
              <a:bodyPr wrap="none" anchor="ctr"/>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600" b="0" i="0" u="none" strike="noStrike" kern="0" cap="none" spc="0" normalizeH="0" baseline="0" noProof="0" dirty="0" smtClean="0">
                  <a:ln>
                    <a:noFill/>
                  </a:ln>
                  <a:solidFill>
                    <a:srgbClr val="000000"/>
                  </a:solidFill>
                  <a:effectLst/>
                  <a:uLnTx/>
                  <a:uFillTx/>
                  <a:latin typeface="Arial" charset="0"/>
                  <a:ea typeface="+mn-ea"/>
                </a:endParaRPr>
              </a:p>
            </p:txBody>
          </p:sp>
        </p:grpSp>
        <p:sp>
          <p:nvSpPr>
            <p:cNvPr id="48" name="Oval 10"/>
            <p:cNvSpPr>
              <a:spLocks noChangeArrowheads="1"/>
            </p:cNvSpPr>
            <p:nvPr/>
          </p:nvSpPr>
          <p:spPr bwMode="auto">
            <a:xfrm>
              <a:off x="3922713" y="1108719"/>
              <a:ext cx="1295400" cy="1295400"/>
            </a:xfrm>
            <a:prstGeom prst="ellipse">
              <a:avLst/>
            </a:prstGeom>
            <a:solidFill>
              <a:srgbClr val="1E6A82"/>
            </a:solidFill>
            <a:ln w="25400" algn="ctr">
              <a:solidFill>
                <a:srgbClr val="FFFFFF"/>
              </a:solidFill>
              <a:round/>
              <a:headEnd/>
              <a:tailEnd/>
            </a:ln>
            <a:effectLst/>
          </p:spPr>
          <p:txBody>
            <a:bodyPr wrap="none" lIns="91392" tIns="45696" rIns="91392" bIns="45696" anchor="ctr"/>
            <a:lstStyle/>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POM</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Determines</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Critical</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Funding</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Level</a:t>
              </a:r>
            </a:p>
          </p:txBody>
        </p:sp>
        <p:sp>
          <p:nvSpPr>
            <p:cNvPr id="49" name="Oval 13"/>
            <p:cNvSpPr>
              <a:spLocks noChangeArrowheads="1"/>
            </p:cNvSpPr>
            <p:nvPr/>
          </p:nvSpPr>
          <p:spPr bwMode="auto">
            <a:xfrm>
              <a:off x="5027614" y="4423419"/>
              <a:ext cx="1295400" cy="1295400"/>
            </a:xfrm>
            <a:prstGeom prst="ellipse">
              <a:avLst/>
            </a:prstGeom>
            <a:solidFill>
              <a:srgbClr val="1E6A82"/>
            </a:solidFill>
            <a:ln w="25400" algn="ctr">
              <a:solidFill>
                <a:srgbClr val="FFFFFF"/>
              </a:solidFill>
              <a:round/>
              <a:headEnd/>
              <a:tailEnd/>
            </a:ln>
            <a:effectLst/>
          </p:spPr>
          <p:txBody>
            <a:bodyPr wrap="none" lIns="91392" tIns="45696" rIns="91392" bIns="45696" anchor="ctr"/>
            <a:lstStyle/>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Manage</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Budgets</a:t>
              </a:r>
              <a:r>
                <a:rPr kumimoji="0" lang="en-US" sz="1400" b="0" i="0" u="none" strike="noStrike" kern="0" cap="none" spc="0" normalizeH="0" noProof="0" dirty="0" smtClean="0">
                  <a:ln>
                    <a:noFill/>
                  </a:ln>
                  <a:solidFill>
                    <a:srgbClr val="FFFFFF"/>
                  </a:solidFill>
                  <a:effectLst/>
                  <a:uLnTx/>
                  <a:uFillTx/>
                  <a:latin typeface="Trebuchet MS"/>
                  <a:ea typeface="+mn-ea"/>
                </a:rPr>
                <a:t> and</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Performance</a:t>
              </a:r>
            </a:p>
          </p:txBody>
        </p:sp>
        <p:sp>
          <p:nvSpPr>
            <p:cNvPr id="50" name="Oval 14"/>
            <p:cNvSpPr>
              <a:spLocks noChangeArrowheads="1"/>
            </p:cNvSpPr>
            <p:nvPr/>
          </p:nvSpPr>
          <p:spPr bwMode="auto">
            <a:xfrm>
              <a:off x="2805113" y="4423419"/>
              <a:ext cx="1295400" cy="1295400"/>
            </a:xfrm>
            <a:prstGeom prst="ellipse">
              <a:avLst/>
            </a:prstGeom>
            <a:solidFill>
              <a:srgbClr val="1E6A82"/>
            </a:solidFill>
            <a:ln w="25400" algn="ctr">
              <a:solidFill>
                <a:srgbClr val="FFFFFF"/>
              </a:solidFill>
              <a:round/>
              <a:headEnd/>
              <a:tailEnd/>
            </a:ln>
            <a:effectLst/>
          </p:spPr>
          <p:txBody>
            <a:bodyPr wrap="none" lIns="91392" tIns="45696" rIns="91392" bIns="45696" anchor="ctr"/>
            <a:lstStyle/>
            <a:p>
              <a:pPr lvl="0" algn="ctr">
                <a:spcBef>
                  <a:spcPts val="200"/>
                </a:spcBef>
                <a:defRPr/>
              </a:pPr>
              <a:r>
                <a:rPr lang="en-US" sz="1400" kern="0" dirty="0">
                  <a:solidFill>
                    <a:srgbClr val="FFFFFF"/>
                  </a:solidFill>
                  <a:latin typeface="Trebuchet MS"/>
                </a:rPr>
                <a:t>Aggregate</a:t>
              </a:r>
            </a:p>
            <a:p>
              <a:pPr lvl="0" algn="ctr">
                <a:spcBef>
                  <a:spcPts val="200"/>
                </a:spcBef>
                <a:defRPr/>
              </a:pPr>
              <a:r>
                <a:rPr lang="en-US" sz="1400" kern="0" dirty="0">
                  <a:solidFill>
                    <a:srgbClr val="FFFFFF"/>
                  </a:solidFill>
                  <a:latin typeface="Trebuchet MS"/>
                </a:rPr>
                <a:t>Data Determines</a:t>
              </a:r>
            </a:p>
            <a:p>
              <a:pPr lvl="0" algn="ctr">
                <a:spcBef>
                  <a:spcPts val="200"/>
                </a:spcBef>
                <a:defRPr/>
              </a:pPr>
              <a:r>
                <a:rPr lang="en-US" sz="1400" kern="0" dirty="0">
                  <a:solidFill>
                    <a:srgbClr val="FFFFFF"/>
                  </a:solidFill>
                  <a:latin typeface="Trebuchet MS"/>
                </a:rPr>
                <a:t>Command</a:t>
              </a:r>
            </a:p>
            <a:p>
              <a:pPr lvl="0" algn="ctr">
                <a:spcBef>
                  <a:spcPts val="200"/>
                </a:spcBef>
                <a:defRPr/>
              </a:pPr>
              <a:r>
                <a:rPr lang="en-US" sz="1400" kern="0" dirty="0">
                  <a:solidFill>
                    <a:srgbClr val="FFFFFF"/>
                  </a:solidFill>
                  <a:latin typeface="Trebuchet MS"/>
                </a:rPr>
                <a:t>Requirements</a:t>
              </a:r>
            </a:p>
          </p:txBody>
        </p:sp>
        <p:sp>
          <p:nvSpPr>
            <p:cNvPr id="51" name="Oval 15"/>
            <p:cNvSpPr>
              <a:spLocks noChangeArrowheads="1"/>
            </p:cNvSpPr>
            <p:nvPr/>
          </p:nvSpPr>
          <p:spPr bwMode="auto">
            <a:xfrm>
              <a:off x="3654430" y="2694636"/>
              <a:ext cx="1831975" cy="1831976"/>
            </a:xfrm>
            <a:prstGeom prst="ellipse">
              <a:avLst/>
            </a:prstGeom>
            <a:solidFill>
              <a:srgbClr val="1E6A82"/>
            </a:solidFill>
            <a:ln w="9525" algn="ctr">
              <a:noFill/>
              <a:round/>
              <a:headEnd/>
              <a:tailEnd/>
            </a:ln>
            <a:effectLst/>
          </p:spPr>
          <p:txBody>
            <a:bodyPr wrap="none" lIns="91392" tIns="45696" rIns="91392" bIns="45696" anchor="ctr"/>
            <a:lstStyle/>
            <a:p>
              <a:pPr algn="ctr">
                <a:lnSpc>
                  <a:spcPct val="85000"/>
                </a:lnSpc>
                <a:spcBef>
                  <a:spcPts val="200"/>
                </a:spcBef>
                <a:spcAft>
                  <a:spcPts val="0"/>
                </a:spcAft>
              </a:pPr>
              <a:r>
                <a:rPr lang="en-US" sz="1800" dirty="0" smtClean="0">
                  <a:solidFill>
                    <a:srgbClr val="FFFFFF"/>
                  </a:solidFill>
                  <a:latin typeface="Trebuchet MS"/>
                  <a:ea typeface="+mn-ea"/>
                </a:rPr>
                <a:t>Year of</a:t>
              </a:r>
            </a:p>
            <a:p>
              <a:pPr algn="ctr">
                <a:lnSpc>
                  <a:spcPct val="85000"/>
                </a:lnSpc>
                <a:spcBef>
                  <a:spcPts val="200"/>
                </a:spcBef>
                <a:spcAft>
                  <a:spcPts val="0"/>
                </a:spcAft>
              </a:pPr>
              <a:r>
                <a:rPr lang="en-US" sz="1800" dirty="0" smtClean="0">
                  <a:solidFill>
                    <a:srgbClr val="FFFFFF"/>
                  </a:solidFill>
                  <a:latin typeface="Trebuchet MS"/>
                  <a:ea typeface="+mn-ea"/>
                </a:rPr>
                <a:t>Execution</a:t>
              </a:r>
              <a:endParaRPr lang="en-US" sz="1600" dirty="0" smtClean="0">
                <a:solidFill>
                  <a:srgbClr val="FFFFFF"/>
                </a:solidFill>
                <a:latin typeface="Trebuchet MS"/>
                <a:ea typeface="+mn-ea"/>
              </a:endParaRPr>
            </a:p>
          </p:txBody>
        </p:sp>
        <p:sp>
          <p:nvSpPr>
            <p:cNvPr id="52" name="Oval 12"/>
            <p:cNvSpPr>
              <a:spLocks noChangeArrowheads="1"/>
            </p:cNvSpPr>
            <p:nvPr/>
          </p:nvSpPr>
          <p:spPr bwMode="auto">
            <a:xfrm>
              <a:off x="5738813" y="2391418"/>
              <a:ext cx="1295400" cy="1295400"/>
            </a:xfrm>
            <a:prstGeom prst="ellipse">
              <a:avLst/>
            </a:prstGeom>
            <a:solidFill>
              <a:srgbClr val="1E6A82"/>
            </a:solidFill>
            <a:ln w="25400">
              <a:solidFill>
                <a:srgbClr val="FFFFFF"/>
              </a:solidFill>
              <a:round/>
              <a:headEnd/>
              <a:tailEnd/>
            </a:ln>
            <a:effectLst/>
          </p:spPr>
          <p:txBody>
            <a:bodyPr wrap="none" lIns="91392" tIns="45696" rIns="91392" bIns="45696" anchor="ctr"/>
            <a:lstStyle/>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Measure /</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Report</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500" b="0" i="0" u="none" strike="noStrike" kern="0" cap="none" spc="0" normalizeH="0" baseline="0" noProof="0" dirty="0" smtClean="0">
                  <a:ln>
                    <a:noFill/>
                  </a:ln>
                  <a:solidFill>
                    <a:srgbClr val="FFFFFF"/>
                  </a:solidFill>
                  <a:effectLst/>
                  <a:uLnTx/>
                  <a:uFillTx/>
                  <a:latin typeface="Trebuchet MS"/>
                  <a:ea typeface="+mn-ea"/>
                </a:rPr>
                <a:t>via</a:t>
              </a:r>
              <a:r>
                <a:rPr kumimoji="0" lang="en-US" sz="1500" b="0" i="0" u="none" strike="noStrike" kern="0" cap="none" spc="0" normalizeH="0" noProof="0" dirty="0" smtClean="0">
                  <a:ln>
                    <a:noFill/>
                  </a:ln>
                  <a:solidFill>
                    <a:srgbClr val="FFFFFF"/>
                  </a:solidFill>
                  <a:effectLst/>
                  <a:uLnTx/>
                  <a:uFillTx/>
                  <a:latin typeface="Trebuchet MS"/>
                  <a:ea typeface="+mn-ea"/>
                </a:rPr>
                <a:t> MIS</a:t>
              </a:r>
              <a:endParaRPr kumimoji="0" lang="en-US" sz="1500" b="0" i="0" u="none" strike="noStrike" kern="0" cap="none" spc="0" normalizeH="0" baseline="0" noProof="0" dirty="0" smtClean="0">
                <a:ln>
                  <a:noFill/>
                </a:ln>
                <a:solidFill>
                  <a:srgbClr val="FFFFFF"/>
                </a:solidFill>
                <a:effectLst/>
                <a:uLnTx/>
                <a:uFillTx/>
                <a:latin typeface="Trebuchet MS"/>
                <a:ea typeface="+mn-ea"/>
              </a:endParaRPr>
            </a:p>
          </p:txBody>
        </p:sp>
        <p:sp>
          <p:nvSpPr>
            <p:cNvPr id="53" name="Chevron 52"/>
            <p:cNvSpPr/>
            <p:nvPr/>
          </p:nvSpPr>
          <p:spPr bwMode="auto">
            <a:xfrm rot="6000000">
              <a:off x="6242563" y="3900189"/>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54" name="Chevron 53"/>
            <p:cNvSpPr/>
            <p:nvPr/>
          </p:nvSpPr>
          <p:spPr bwMode="auto">
            <a:xfrm rot="6600000">
              <a:off x="6121838" y="4266339"/>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55" name="Chevron 54"/>
            <p:cNvSpPr/>
            <p:nvPr/>
          </p:nvSpPr>
          <p:spPr bwMode="auto">
            <a:xfrm rot="10140000">
              <a:off x="4659238" y="5356864"/>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56" name="Chevron 55"/>
            <p:cNvSpPr/>
            <p:nvPr/>
          </p:nvSpPr>
          <p:spPr bwMode="auto">
            <a:xfrm rot="11220000">
              <a:off x="4182263" y="5366764"/>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57" name="Chevron 56"/>
            <p:cNvSpPr/>
            <p:nvPr/>
          </p:nvSpPr>
          <p:spPr bwMode="auto">
            <a:xfrm rot="14400000">
              <a:off x="2743370" y="4296006"/>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58" name="Chevron 57"/>
            <p:cNvSpPr/>
            <p:nvPr/>
          </p:nvSpPr>
          <p:spPr bwMode="auto">
            <a:xfrm rot="15180000">
              <a:off x="2622645" y="3937781"/>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59" name="Chevron 58"/>
            <p:cNvSpPr/>
            <p:nvPr/>
          </p:nvSpPr>
          <p:spPr bwMode="auto">
            <a:xfrm rot="18840000">
              <a:off x="3131304" y="2178254"/>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60" name="Chevron 59"/>
            <p:cNvSpPr/>
            <p:nvPr/>
          </p:nvSpPr>
          <p:spPr bwMode="auto">
            <a:xfrm rot="19440000">
              <a:off x="3461829" y="1926904"/>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61" name="Chevron 60"/>
            <p:cNvSpPr/>
            <p:nvPr/>
          </p:nvSpPr>
          <p:spPr bwMode="auto">
            <a:xfrm rot="20700000">
              <a:off x="5383604" y="2934304"/>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62" name="Chevron 61"/>
            <p:cNvSpPr/>
            <p:nvPr/>
          </p:nvSpPr>
          <p:spPr bwMode="auto">
            <a:xfrm rot="27000000">
              <a:off x="4397979" y="2471179"/>
              <a:ext cx="296452" cy="144452"/>
            </a:xfrm>
            <a:prstGeom prst="chevron">
              <a:avLst/>
            </a:prstGeom>
            <a:solidFill>
              <a:srgbClr val="FFFF00"/>
            </a:solidFill>
            <a:ln w="9525" cap="flat" cmpd="sng" algn="ctr">
              <a:solidFill>
                <a:srgbClr val="BBE0E3">
                  <a:lumMod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609600" eaLnBrk="1" fontAlgn="auto" latinLnBrk="0" hangingPunct="1">
                <a:lnSpc>
                  <a:spcPct val="100000"/>
                </a:lnSpc>
                <a:spcBef>
                  <a:spcPts val="200"/>
                </a:spcBef>
                <a:spcAft>
                  <a:spcPts val="0"/>
                </a:spcAft>
                <a:buClrTx/>
                <a:buSzTx/>
                <a:buFontTx/>
                <a:buNone/>
                <a:tabLst/>
                <a:defRPr/>
              </a:pPr>
              <a:endParaRPr kumimoji="0" lang="en-US" sz="1200" b="0" i="0" u="none" strike="noStrike" kern="0" cap="none" spc="0" normalizeH="0" baseline="0" noProof="0" smtClean="0">
                <a:ln>
                  <a:noFill/>
                </a:ln>
                <a:solidFill>
                  <a:srgbClr val="000000"/>
                </a:solidFill>
                <a:effectLst/>
                <a:uLnTx/>
                <a:uFillTx/>
                <a:latin typeface="Arial" charset="0"/>
                <a:ea typeface="+mn-ea"/>
              </a:endParaRPr>
            </a:p>
          </p:txBody>
        </p:sp>
        <p:sp>
          <p:nvSpPr>
            <p:cNvPr id="63" name="Oval 12"/>
            <p:cNvSpPr>
              <a:spLocks noChangeAspect="1" noChangeArrowheads="1"/>
            </p:cNvSpPr>
            <p:nvPr/>
          </p:nvSpPr>
          <p:spPr bwMode="auto">
            <a:xfrm>
              <a:off x="6421564" y="3812591"/>
              <a:ext cx="1046036" cy="1046036"/>
            </a:xfrm>
            <a:prstGeom prst="ellipse">
              <a:avLst/>
            </a:prstGeom>
            <a:solidFill>
              <a:srgbClr val="DAEDEF">
                <a:lumMod val="20000"/>
                <a:lumOff val="80000"/>
              </a:srgbClr>
            </a:solidFill>
            <a:ln w="25400">
              <a:solidFill>
                <a:schemeClr val="bg1">
                  <a:lumMod val="65000"/>
                </a:schemeClr>
              </a:solidFill>
              <a:round/>
              <a:headEnd/>
              <a:tailEnd/>
            </a:ln>
            <a:effectLst/>
          </p:spPr>
          <p:txBody>
            <a:bodyPr wrap="none" lIns="91392" tIns="45696" rIns="91392" bIns="45696" anchor="ctr"/>
            <a:lstStyle/>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err="1" smtClean="0">
                  <a:ln>
                    <a:noFill/>
                  </a:ln>
                  <a:solidFill>
                    <a:srgbClr val="000000"/>
                  </a:solidFill>
                  <a:effectLst/>
                  <a:uLnTx/>
                  <a:uFillTx/>
                  <a:latin typeface="Trebuchet MS"/>
                  <a:ea typeface="+mn-ea"/>
                </a:rPr>
                <a:t>RecTrac</a:t>
              </a:r>
              <a:endParaRPr kumimoji="0" lang="en-US" sz="1400" b="0" i="0" u="none" strike="noStrike" kern="0" cap="none" spc="0" normalizeH="0" baseline="0" noProof="0" dirty="0" smtClean="0">
                <a:ln>
                  <a:noFill/>
                </a:ln>
                <a:solidFill>
                  <a:srgbClr val="000000"/>
                </a:solidFill>
                <a:effectLst/>
                <a:uLnTx/>
                <a:uFillTx/>
                <a:latin typeface="Trebuchet MS"/>
                <a:ea typeface="+mn-ea"/>
              </a:endParaRP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rebuchet MS"/>
                  <a:ea typeface="+mn-ea"/>
                </a:rPr>
                <a:t>ACRRO</a:t>
              </a: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rebuchet MS"/>
                  <a:ea typeface="+mn-ea"/>
                </a:rPr>
                <a:t>SMIRF</a:t>
              </a:r>
              <a:endParaRPr kumimoji="0" lang="en-US" sz="1400" b="0" i="0" u="none" strike="noStrike" kern="0" cap="none" spc="0" normalizeH="0" noProof="0" dirty="0" smtClean="0">
                <a:ln>
                  <a:noFill/>
                </a:ln>
                <a:solidFill>
                  <a:srgbClr val="000000"/>
                </a:solidFill>
                <a:effectLst/>
                <a:uLnTx/>
                <a:uFillTx/>
                <a:latin typeface="Trebuchet MS"/>
                <a:ea typeface="+mn-ea"/>
              </a:endParaRP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noProof="0" dirty="0" err="1" smtClean="0">
                  <a:ln>
                    <a:noFill/>
                  </a:ln>
                  <a:solidFill>
                    <a:srgbClr val="000000"/>
                  </a:solidFill>
                  <a:effectLst/>
                  <a:uLnTx/>
                  <a:uFillTx/>
                  <a:latin typeface="Trebuchet MS"/>
                  <a:ea typeface="+mn-ea"/>
                </a:rPr>
                <a:t>IMETS</a:t>
              </a:r>
              <a:endParaRPr kumimoji="0" lang="en-US" sz="1400" b="0" i="0" u="none" strike="noStrike" kern="0" cap="none" spc="0" normalizeH="0" baseline="0" noProof="0" dirty="0" smtClean="0">
                <a:ln>
                  <a:noFill/>
                </a:ln>
                <a:solidFill>
                  <a:srgbClr val="000000"/>
                </a:solidFill>
                <a:effectLst/>
                <a:uLnTx/>
                <a:uFillTx/>
                <a:latin typeface="Trebuchet MS"/>
                <a:ea typeface="+mn-ea"/>
              </a:endParaRPr>
            </a:p>
          </p:txBody>
        </p:sp>
        <p:sp>
          <p:nvSpPr>
            <p:cNvPr id="64" name="TextBox 63"/>
            <p:cNvSpPr txBox="1"/>
            <p:nvPr/>
          </p:nvSpPr>
          <p:spPr>
            <a:xfrm>
              <a:off x="489318" y="3005613"/>
              <a:ext cx="2196935" cy="523220"/>
            </a:xfrm>
            <a:prstGeom prst="rect">
              <a:avLst/>
            </a:prstGeom>
            <a:noFill/>
          </p:spPr>
          <p:txBody>
            <a:bodyPr wrap="square" rtlCol="0">
              <a:spAutoFit/>
            </a:bodyPr>
            <a:lstStyle/>
            <a:p>
              <a:pPr fontAlgn="auto">
                <a:spcBef>
                  <a:spcPts val="0"/>
                </a:spcBef>
                <a:spcAft>
                  <a:spcPts val="0"/>
                </a:spcAft>
              </a:pPr>
              <a:r>
                <a:rPr lang="en-US" sz="1400" b="0" dirty="0" smtClean="0">
                  <a:solidFill>
                    <a:srgbClr val="000000"/>
                  </a:solidFill>
                  <a:latin typeface="Trebuchet MS"/>
                  <a:ea typeface="+mn-ea"/>
                </a:rPr>
                <a:t>Risk Management –</a:t>
              </a:r>
            </a:p>
            <a:p>
              <a:pPr fontAlgn="auto">
                <a:spcBef>
                  <a:spcPts val="0"/>
                </a:spcBef>
                <a:spcAft>
                  <a:spcPts val="0"/>
                </a:spcAft>
              </a:pPr>
              <a:r>
                <a:rPr lang="en-US" sz="1400" b="0" dirty="0" smtClean="0">
                  <a:solidFill>
                    <a:srgbClr val="000000"/>
                  </a:solidFill>
                  <a:latin typeface="Trebuchet MS"/>
                  <a:ea typeface="+mn-ea"/>
                </a:rPr>
                <a:t>Fund by Priority</a:t>
              </a:r>
              <a:endParaRPr lang="en-US" sz="1400" b="0" dirty="0">
                <a:solidFill>
                  <a:srgbClr val="000000"/>
                </a:solidFill>
                <a:latin typeface="Trebuchet MS"/>
                <a:ea typeface="+mn-ea"/>
              </a:endParaRPr>
            </a:p>
          </p:txBody>
        </p:sp>
        <p:sp>
          <p:nvSpPr>
            <p:cNvPr id="65" name="TextBox 64"/>
            <p:cNvSpPr txBox="1"/>
            <p:nvPr/>
          </p:nvSpPr>
          <p:spPr>
            <a:xfrm>
              <a:off x="500777" y="5155973"/>
              <a:ext cx="2778815" cy="523220"/>
            </a:xfrm>
            <a:prstGeom prst="rect">
              <a:avLst/>
            </a:prstGeom>
            <a:noFill/>
          </p:spPr>
          <p:txBody>
            <a:bodyPr wrap="square" rtlCol="0">
              <a:spAutoFit/>
            </a:bodyPr>
            <a:lstStyle/>
            <a:p>
              <a:pPr fontAlgn="auto">
                <a:spcBef>
                  <a:spcPts val="0"/>
                </a:spcBef>
                <a:spcAft>
                  <a:spcPts val="0"/>
                </a:spcAft>
              </a:pPr>
              <a:r>
                <a:rPr lang="en-US" sz="1400" b="0" dirty="0" smtClean="0">
                  <a:solidFill>
                    <a:srgbClr val="000000"/>
                  </a:solidFill>
                  <a:latin typeface="Trebuchet MS"/>
                  <a:ea typeface="+mn-ea"/>
                </a:rPr>
                <a:t>Cost Drivers for</a:t>
              </a:r>
            </a:p>
            <a:p>
              <a:pPr fontAlgn="auto">
                <a:spcBef>
                  <a:spcPts val="0"/>
                </a:spcBef>
                <a:spcAft>
                  <a:spcPts val="0"/>
                </a:spcAft>
              </a:pPr>
              <a:r>
                <a:rPr lang="en-US" sz="1400" b="0" dirty="0" smtClean="0">
                  <a:solidFill>
                    <a:srgbClr val="000000"/>
                  </a:solidFill>
                  <a:latin typeface="Trebuchet MS"/>
                  <a:ea typeface="+mn-ea"/>
                </a:rPr>
                <a:t>Future Funding</a:t>
              </a:r>
              <a:endParaRPr lang="en-US" sz="1400" b="0" dirty="0">
                <a:solidFill>
                  <a:srgbClr val="000000"/>
                </a:solidFill>
                <a:latin typeface="Trebuchet MS"/>
                <a:ea typeface="+mn-ea"/>
              </a:endParaRPr>
            </a:p>
          </p:txBody>
        </p:sp>
        <p:sp>
          <p:nvSpPr>
            <p:cNvPr id="66" name="Oval 12"/>
            <p:cNvSpPr>
              <a:spLocks noChangeAspect="1" noChangeArrowheads="1"/>
            </p:cNvSpPr>
            <p:nvPr/>
          </p:nvSpPr>
          <p:spPr bwMode="auto">
            <a:xfrm>
              <a:off x="1638300" y="3812591"/>
              <a:ext cx="1046036" cy="1046036"/>
            </a:xfrm>
            <a:prstGeom prst="ellipse">
              <a:avLst/>
            </a:prstGeom>
            <a:solidFill>
              <a:srgbClr val="DAEDEF">
                <a:lumMod val="20000"/>
                <a:lumOff val="80000"/>
              </a:srgbClr>
            </a:solidFill>
            <a:ln w="25400">
              <a:solidFill>
                <a:schemeClr val="bg1">
                  <a:lumMod val="65000"/>
                </a:schemeClr>
              </a:solidFill>
              <a:round/>
              <a:headEnd/>
              <a:tailEnd/>
            </a:ln>
            <a:effectLst/>
          </p:spPr>
          <p:txBody>
            <a:bodyPr wrap="none" lIns="91392" tIns="45696" rIns="91392" bIns="45696" anchor="ctr"/>
            <a:lstStyle/>
            <a:p>
              <a:pPr marL="0" marR="0" lvl="0" indent="0" algn="ctr" defTabSz="914400" eaLnBrk="1" fontAlgn="auto" latinLnBrk="0" hangingPunct="1">
                <a:lnSpc>
                  <a:spcPct val="100000"/>
                </a:lnSpc>
                <a:spcBef>
                  <a:spcPts val="200"/>
                </a:spcBef>
                <a:spcAft>
                  <a:spcPts val="0"/>
                </a:spcAft>
                <a:buClrTx/>
                <a:buSzTx/>
                <a:buFontTx/>
                <a:buNone/>
                <a:tabLst/>
                <a:defRPr/>
              </a:pPr>
              <a:r>
                <a:rPr lang="en-US" sz="1500" kern="0" noProof="0" dirty="0" smtClean="0">
                  <a:solidFill>
                    <a:srgbClr val="000000"/>
                  </a:solidFill>
                  <a:latin typeface="Trebuchet MS"/>
                </a:rPr>
                <a:t>CLS</a:t>
              </a:r>
              <a:endParaRPr kumimoji="0" lang="en-US" sz="1500" b="0" i="0" u="none" strike="noStrike" kern="0" cap="none" spc="0" normalizeH="0" baseline="0" noProof="0" dirty="0" smtClean="0">
                <a:ln>
                  <a:noFill/>
                </a:ln>
                <a:solidFill>
                  <a:srgbClr val="000000"/>
                </a:solidFill>
                <a:effectLst/>
                <a:uLnTx/>
                <a:uFillTx/>
                <a:latin typeface="Trebuchet MS"/>
                <a:ea typeface="+mn-ea"/>
              </a:endParaRPr>
            </a:p>
            <a:p>
              <a:pPr marL="0" marR="0" lvl="0" indent="0" algn="ctr" defTabSz="914400" eaLnBrk="1" fontAlgn="auto" latinLnBrk="0" hangingPunct="1">
                <a:lnSpc>
                  <a:spcPct val="100000"/>
                </a:lnSpc>
                <a:spcBef>
                  <a:spcPts val="200"/>
                </a:spcBef>
                <a:spcAft>
                  <a:spcPts val="0"/>
                </a:spcAft>
                <a:buClrTx/>
                <a:buSzTx/>
                <a:buFontTx/>
                <a:buNone/>
                <a:tabLst/>
                <a:defRPr/>
              </a:pPr>
              <a:endParaRPr lang="en-US" sz="1500" kern="0" dirty="0">
                <a:solidFill>
                  <a:srgbClr val="000000"/>
                </a:solidFill>
                <a:latin typeface="Trebuchet MS"/>
              </a:endParaRPr>
            </a:p>
            <a:p>
              <a:pPr marL="0" marR="0" lvl="0" indent="0" algn="ctr" defTabSz="914400" eaLnBrk="1" fontAlgn="auto" latinLnBrk="0" hangingPunct="1">
                <a:lnSpc>
                  <a:spcPct val="100000"/>
                </a:lnSpc>
                <a:spcBef>
                  <a:spcPts val="200"/>
                </a:spcBef>
                <a:spcAft>
                  <a:spcPts val="0"/>
                </a:spcAft>
                <a:buClrTx/>
                <a:buSzTx/>
                <a:buFontTx/>
                <a:buNone/>
                <a:tabLst/>
                <a:defRPr/>
              </a:pPr>
              <a:r>
                <a:rPr lang="en-US" sz="1500" kern="0" dirty="0" smtClean="0">
                  <a:solidFill>
                    <a:srgbClr val="000000"/>
                  </a:solidFill>
                  <a:latin typeface="Trebuchet MS"/>
                </a:rPr>
                <a:t>ISR</a:t>
              </a:r>
              <a:endParaRPr kumimoji="0" lang="en-US" sz="1500" b="0" i="0" u="none" strike="noStrike" kern="0" cap="none" spc="0" normalizeH="0" baseline="0" noProof="0" dirty="0" smtClean="0">
                <a:ln>
                  <a:noFill/>
                </a:ln>
                <a:solidFill>
                  <a:srgbClr val="000000"/>
                </a:solidFill>
                <a:effectLst/>
                <a:uLnTx/>
                <a:uFillTx/>
                <a:latin typeface="Trebuchet MS"/>
                <a:ea typeface="+mn-ea"/>
              </a:endParaRPr>
            </a:p>
          </p:txBody>
        </p:sp>
        <p:cxnSp>
          <p:nvCxnSpPr>
            <p:cNvPr id="67" name="Straight Arrow Connector 66"/>
            <p:cNvCxnSpPr/>
            <p:nvPr/>
          </p:nvCxnSpPr>
          <p:spPr bwMode="auto">
            <a:xfrm flipV="1">
              <a:off x="1151903" y="4725087"/>
              <a:ext cx="598025" cy="369649"/>
            </a:xfrm>
            <a:prstGeom prst="straightConnector1">
              <a:avLst/>
            </a:prstGeom>
            <a:noFill/>
            <a:ln w="38100" cap="flat" cmpd="sng" algn="ctr">
              <a:solidFill>
                <a:srgbClr val="006600"/>
              </a:solidFill>
              <a:prstDash val="solid"/>
              <a:headEnd type="none" w="med" len="med"/>
              <a:tailEnd type="arrow"/>
            </a:ln>
            <a:effectLst>
              <a:outerShdw blurRad="40000" dist="23000" dir="5400000" rotWithShape="0">
                <a:srgbClr val="000000">
                  <a:alpha val="35000"/>
                </a:srgbClr>
              </a:outerShdw>
            </a:effectLst>
          </p:spPr>
        </p:cxnSp>
        <p:cxnSp>
          <p:nvCxnSpPr>
            <p:cNvPr id="68" name="Straight Arrow Connector 67"/>
            <p:cNvCxnSpPr/>
            <p:nvPr/>
          </p:nvCxnSpPr>
          <p:spPr bwMode="auto">
            <a:xfrm>
              <a:off x="1311797" y="3573478"/>
              <a:ext cx="428275" cy="390849"/>
            </a:xfrm>
            <a:prstGeom prst="straightConnector1">
              <a:avLst/>
            </a:prstGeom>
            <a:noFill/>
            <a:ln w="38100" cap="flat" cmpd="sng" algn="ctr">
              <a:solidFill>
                <a:srgbClr val="006600"/>
              </a:solidFill>
              <a:prstDash val="solid"/>
              <a:headEnd type="none" w="med" len="med"/>
              <a:tailEnd type="arrow"/>
            </a:ln>
            <a:effectLst>
              <a:outerShdw blurRad="40000" dist="23000" dir="5400000" rotWithShape="0">
                <a:srgbClr val="000000">
                  <a:alpha val="35000"/>
                </a:srgbClr>
              </a:outerShdw>
            </a:effectLst>
          </p:spPr>
        </p:cxnSp>
        <p:sp>
          <p:nvSpPr>
            <p:cNvPr id="69" name="Oval 13"/>
            <p:cNvSpPr>
              <a:spLocks noChangeArrowheads="1"/>
            </p:cNvSpPr>
            <p:nvPr/>
          </p:nvSpPr>
          <p:spPr bwMode="auto">
            <a:xfrm>
              <a:off x="2255246" y="2386397"/>
              <a:ext cx="1295400" cy="1295400"/>
            </a:xfrm>
            <a:prstGeom prst="ellipse">
              <a:avLst/>
            </a:prstGeom>
            <a:solidFill>
              <a:srgbClr val="1E6A82"/>
            </a:solidFill>
            <a:ln w="25400" algn="ctr">
              <a:solidFill>
                <a:srgbClr val="FFFFFF"/>
              </a:solidFill>
              <a:round/>
              <a:headEnd/>
              <a:tailEnd/>
            </a:ln>
            <a:effectLst/>
          </p:spPr>
          <p:txBody>
            <a:bodyPr wrap="none" lIns="91392" tIns="45696" rIns="91392" bIns="45696" anchor="ctr"/>
            <a:lstStyle/>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Guidance</a:t>
              </a:r>
              <a:endParaRPr lang="en-US" sz="1400" kern="0" dirty="0">
                <a:solidFill>
                  <a:srgbClr val="FFFFFF"/>
                </a:solidFill>
                <a:latin typeface="Trebuchet MS"/>
              </a:endParaRP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For</a:t>
              </a:r>
              <a:endParaRPr lang="en-US" sz="1400" kern="0" dirty="0">
                <a:solidFill>
                  <a:srgbClr val="FFFFFF"/>
                </a:solidFill>
                <a:latin typeface="Trebuchet MS"/>
              </a:endParaRP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Coming</a:t>
              </a:r>
              <a:endParaRPr lang="en-US" sz="1400" kern="0" dirty="0">
                <a:solidFill>
                  <a:srgbClr val="FFFFFF"/>
                </a:solidFill>
                <a:latin typeface="Trebuchet MS"/>
              </a:endParaRPr>
            </a:p>
            <a:p>
              <a:pPr marL="0" marR="0" lvl="0" indent="0" algn="ctr" defTabSz="914400" eaLnBrk="1" fontAlgn="auto" latinLnBrk="0" hangingPunct="1">
                <a:lnSpc>
                  <a:spcPct val="100000"/>
                </a:lnSpc>
                <a:spcBef>
                  <a:spcPts val="200"/>
                </a:spcBef>
                <a:spcAft>
                  <a:spcPts val="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Trebuchet MS"/>
                  <a:ea typeface="+mn-ea"/>
                </a:rPr>
                <a:t>FY</a:t>
              </a:r>
            </a:p>
          </p:txBody>
        </p:sp>
      </p:grpSp>
    </p:spTree>
    <p:extLst>
      <p:ext uri="{BB962C8B-B14F-4D97-AF65-F5344CB8AC3E}">
        <p14:creationId xmlns:p14="http://schemas.microsoft.com/office/powerpoint/2010/main" val="335844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8979" y="5876993"/>
            <a:ext cx="6596108" cy="400110"/>
          </a:xfrm>
          <a:prstGeom prst="rect">
            <a:avLst/>
          </a:prstGeom>
          <a:solidFill>
            <a:srgbClr val="FFFF66"/>
          </a:solidFill>
          <a:ln>
            <a:solidFill>
              <a:schemeClr val="tx1"/>
            </a:solidFill>
          </a:ln>
        </p:spPr>
        <p:txBody>
          <a:bodyPr wrap="square" rtlCol="0">
            <a:spAutoFit/>
          </a:bodyPr>
          <a:lstStyle/>
          <a:p>
            <a:pPr algn="ctr"/>
            <a:r>
              <a:rPr lang="en-US" sz="2000" dirty="0" smtClean="0"/>
              <a:t>Measures APF allocation to APF authorized</a:t>
            </a:r>
            <a:endParaRPr lang="en-US" sz="2000" dirty="0"/>
          </a:p>
        </p:txBody>
      </p:sp>
      <p:sp>
        <p:nvSpPr>
          <p:cNvPr id="5" name="TextBox 4"/>
          <p:cNvSpPr txBox="1"/>
          <p:nvPr/>
        </p:nvSpPr>
        <p:spPr>
          <a:xfrm>
            <a:off x="0" y="131635"/>
            <a:ext cx="9144000" cy="523220"/>
          </a:xfrm>
          <a:prstGeom prst="rect">
            <a:avLst/>
          </a:prstGeom>
          <a:noFill/>
        </p:spPr>
        <p:txBody>
          <a:bodyPr wrap="square" rtlCol="0">
            <a:spAutoFit/>
          </a:bodyPr>
          <a:lstStyle/>
          <a:p>
            <a:pPr algn="ctr"/>
            <a:r>
              <a:rPr lang="en-US" sz="2800" b="1" dirty="0" smtClean="0">
                <a:solidFill>
                  <a:srgbClr val="000000"/>
                </a:solidFill>
                <a:latin typeface="Arial"/>
                <a:cs typeface="Arial"/>
              </a:rPr>
              <a:t>ACRRO</a:t>
            </a:r>
            <a:endParaRPr lang="en-US" sz="500" dirty="0" smtClean="0">
              <a:latin typeface="Arial"/>
              <a:cs typeface="Arial"/>
            </a:endParaRPr>
          </a:p>
        </p:txBody>
      </p:sp>
      <p:pic>
        <p:nvPicPr>
          <p:cNvPr id="6" name="Picture 5"/>
          <p:cNvPicPr>
            <a:picLocks noChangeAspect="1"/>
          </p:cNvPicPr>
          <p:nvPr/>
        </p:nvPicPr>
        <p:blipFill>
          <a:blip r:embed="rId2"/>
          <a:stretch>
            <a:fillRect/>
          </a:stretch>
        </p:blipFill>
        <p:spPr>
          <a:xfrm>
            <a:off x="1248979" y="930355"/>
            <a:ext cx="6596108" cy="4937760"/>
          </a:xfrm>
          <a:prstGeom prst="rect">
            <a:avLst/>
          </a:prstGeom>
          <a:ln>
            <a:solidFill>
              <a:schemeClr val="tx1"/>
            </a:solidFill>
          </a:ln>
        </p:spPr>
      </p:pic>
    </p:spTree>
    <p:extLst>
      <p:ext uri="{BB962C8B-B14F-4D97-AF65-F5344CB8AC3E}">
        <p14:creationId xmlns:p14="http://schemas.microsoft.com/office/powerpoint/2010/main" val="12968950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23092" y="958977"/>
            <a:ext cx="8906607" cy="12478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smtClean="0">
                <a:latin typeface="Arial" panose="020B0604020202020204" pitchFamily="34" charset="0"/>
                <a:cs typeface="Arial" panose="020B0604020202020204" pitchFamily="34" charset="0"/>
              </a:rPr>
              <a:t>The Army’s readiness rating system is commonly associated with the BRAG scheme (Black, Red, Amber, Green). APF requirements are measured relative to allocated resources. It is critical to report accurate data that provides valuable insight into the “pain points” that need additional support.</a:t>
            </a:r>
          </a:p>
        </p:txBody>
      </p:sp>
      <p:sp>
        <p:nvSpPr>
          <p:cNvPr id="7" name="TextBox 6"/>
          <p:cNvSpPr txBox="1"/>
          <p:nvPr/>
        </p:nvSpPr>
        <p:spPr>
          <a:xfrm>
            <a:off x="0" y="131635"/>
            <a:ext cx="9144000" cy="523220"/>
          </a:xfrm>
          <a:prstGeom prst="rect">
            <a:avLst/>
          </a:prstGeom>
          <a:noFill/>
        </p:spPr>
        <p:txBody>
          <a:bodyPr wrap="square" rtlCol="0">
            <a:spAutoFit/>
          </a:bodyPr>
          <a:lstStyle/>
          <a:p>
            <a:pPr algn="ctr"/>
            <a:r>
              <a:rPr lang="en-US" sz="2800" b="1" dirty="0" smtClean="0">
                <a:solidFill>
                  <a:srgbClr val="000000"/>
                </a:solidFill>
                <a:latin typeface="Arial"/>
                <a:cs typeface="Arial"/>
              </a:rPr>
              <a:t>The Basics: Black, Red, Amber, Green</a:t>
            </a:r>
            <a:endParaRPr lang="en-US" sz="500" dirty="0" smtClean="0">
              <a:latin typeface="Arial"/>
              <a:cs typeface="Arial"/>
            </a:endParaRPr>
          </a:p>
        </p:txBody>
      </p:sp>
      <p:pic>
        <p:nvPicPr>
          <p:cNvPr id="2" name="Picture 1"/>
          <p:cNvPicPr>
            <a:picLocks noChangeAspect="1"/>
          </p:cNvPicPr>
          <p:nvPr/>
        </p:nvPicPr>
        <p:blipFill>
          <a:blip r:embed="rId2"/>
          <a:stretch>
            <a:fillRect/>
          </a:stretch>
        </p:blipFill>
        <p:spPr>
          <a:xfrm>
            <a:off x="771236" y="2123199"/>
            <a:ext cx="7078730" cy="4160520"/>
          </a:xfrm>
          <a:prstGeom prst="rect">
            <a:avLst/>
          </a:prstGeom>
        </p:spPr>
      </p:pic>
    </p:spTree>
    <p:extLst>
      <p:ext uri="{BB962C8B-B14F-4D97-AF65-F5344CB8AC3E}">
        <p14:creationId xmlns:p14="http://schemas.microsoft.com/office/powerpoint/2010/main" val="1761383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IMCOM Briefing 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1397</TotalTime>
  <Words>179</Words>
  <Application>Microsoft Office PowerPoint</Application>
  <PresentationFormat>On-screen Show (4:3)</PresentationFormat>
  <Paragraphs>67</Paragraphs>
  <Slides>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Trebuchet MS</vt:lpstr>
      <vt:lpstr>IMCOM Briefing Template</vt:lpstr>
      <vt:lpstr>Content Slide Master Template</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katy.d.carter2</dc:creator>
  <cp:lastModifiedBy>DoD Admin</cp:lastModifiedBy>
  <cp:revision>72</cp:revision>
  <cp:lastPrinted>2018-02-23T20:44:59Z</cp:lastPrinted>
  <dcterms:created xsi:type="dcterms:W3CDTF">2016-08-03T18:26:40Z</dcterms:created>
  <dcterms:modified xsi:type="dcterms:W3CDTF">2018-06-04T15:37:01Z</dcterms:modified>
</cp:coreProperties>
</file>