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E042"/>
    <a:srgbClr val="E64D00"/>
    <a:srgbClr val="C9A8FA"/>
    <a:srgbClr val="D04500"/>
    <a:srgbClr val="A56DF7"/>
    <a:srgbClr val="EA8160"/>
    <a:srgbClr val="E6986C"/>
    <a:srgbClr val="E28754"/>
    <a:srgbClr val="DE753A"/>
    <a:srgbClr val="66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09" d="100"/>
          <a:sy n="109" d="100"/>
        </p:scale>
        <p:origin x="-48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6050" y="0"/>
            <a:ext cx="3027363" cy="463550"/>
          </a:xfrm>
          <a:prstGeom prst="rect">
            <a:avLst/>
          </a:prstGeom>
        </p:spPr>
        <p:txBody>
          <a:bodyPr vert="horz" lIns="91440" tIns="45720" rIns="91440" bIns="45720" rtlCol="0"/>
          <a:lstStyle>
            <a:lvl1pPr algn="r">
              <a:defRPr sz="1200"/>
            </a:lvl1pPr>
          </a:lstStyle>
          <a:p>
            <a:fld id="{34A8810E-AE8B-4C2B-A919-8185EA9811AD}" type="datetimeFigureOut">
              <a:rPr lang="en-US" smtClean="0"/>
              <a:pPr/>
              <a:t>3/24/2015</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500" y="4410075"/>
            <a:ext cx="5588000" cy="41767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050" y="8818563"/>
            <a:ext cx="3027363" cy="463550"/>
          </a:xfrm>
          <a:prstGeom prst="rect">
            <a:avLst/>
          </a:prstGeom>
        </p:spPr>
        <p:txBody>
          <a:bodyPr vert="horz" lIns="91440" tIns="45720" rIns="91440" bIns="45720" rtlCol="0" anchor="b"/>
          <a:lstStyle>
            <a:lvl1pPr algn="r">
              <a:defRPr sz="1200"/>
            </a:lvl1pPr>
          </a:lstStyle>
          <a:p>
            <a:fld id="{A8B50090-6319-487E-A405-1D77EF1F5E9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B50090-6319-487E-A405-1D77EF1F5E9E}"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427457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958844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4211798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121298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293033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313479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288507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3478510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3004116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13483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3950130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955796-63C4-495E-B050-6297FA5AF540}" type="datetimeFigureOut">
              <a:rPr lang="en-US" smtClean="0"/>
              <a:pPr/>
              <a:t>3/24/2015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129D2-80CC-423F-8104-A4FE662A6B0E}" type="slidenum">
              <a:rPr lang="en-US" smtClean="0"/>
              <a:pPr/>
              <a:t>‹#›</a:t>
            </a:fld>
            <a:endParaRPr lang="en-US" dirty="0"/>
          </a:p>
        </p:txBody>
      </p:sp>
    </p:spTree>
    <p:extLst>
      <p:ext uri="{BB962C8B-B14F-4D97-AF65-F5344CB8AC3E}">
        <p14:creationId xmlns="" xmlns:p14="http://schemas.microsoft.com/office/powerpoint/2010/main" val="2935192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76200"/>
            <a:ext cx="8839200" cy="1143000"/>
          </a:xfrm>
          <a:solidFill>
            <a:srgbClr val="FF0000"/>
          </a:solidFill>
        </p:spPr>
        <p:txBody>
          <a:bodyPr>
            <a:normAutofit/>
          </a:bodyPr>
          <a:lstStyle/>
          <a:p>
            <a:r>
              <a:rPr lang="en-US" b="1" dirty="0" smtClean="0">
                <a:ln>
                  <a:solidFill>
                    <a:sysClr val="windowText" lastClr="000000"/>
                  </a:solidFill>
                </a:ln>
                <a:solidFill>
                  <a:schemeClr val="bg1"/>
                </a:solidFill>
                <a:latin typeface="Snap ITC" pitchFamily="82" charset="0"/>
              </a:rPr>
              <a:t>Coaching U</a:t>
            </a:r>
            <a:r>
              <a:rPr lang="en-US" dirty="0" smtClean="0">
                <a:solidFill>
                  <a:schemeClr val="bg1"/>
                </a:solidFill>
              </a:rPr>
              <a:t/>
            </a:r>
            <a:br>
              <a:rPr lang="en-US" dirty="0" smtClean="0">
                <a:solidFill>
                  <a:schemeClr val="bg1"/>
                </a:solidFill>
              </a:rPr>
            </a:br>
            <a:r>
              <a:rPr lang="en-US" sz="2200" dirty="0" smtClean="0">
                <a:solidFill>
                  <a:schemeClr val="bg1"/>
                </a:solidFill>
                <a:effectLst>
                  <a:outerShdw blurRad="38100" dist="38100" dir="2700000" algn="tl">
                    <a:srgbClr val="000000">
                      <a:alpha val="43137"/>
                    </a:srgbClr>
                  </a:outerShdw>
                </a:effectLst>
              </a:rPr>
              <a:t>Training Specialist Newsletter, April 2015</a:t>
            </a:r>
            <a:r>
              <a:rPr lang="en-US" sz="2200" dirty="0" smtClean="0">
                <a:solidFill>
                  <a:schemeClr val="bg1"/>
                </a:solidFill>
                <a:effectLst>
                  <a:outerShdw blurRad="38100" dist="38100" dir="2700000" algn="tl">
                    <a:srgbClr val="000000">
                      <a:alpha val="43137"/>
                    </a:srgbClr>
                  </a:outerShdw>
                </a:effectLst>
              </a:rPr>
              <a:t>	</a:t>
            </a:r>
            <a:endParaRPr lang="en-US" sz="22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228600" y="1295400"/>
            <a:ext cx="8915400" cy="2895599"/>
          </a:xfrm>
          <a:prstGeom prst="rect">
            <a:avLst/>
          </a:prstGeom>
          <a:solidFill>
            <a:srgbClr val="00B0F0"/>
          </a:solidFill>
          <a:ln>
            <a:solidFill>
              <a:srgbClr val="E64D00"/>
            </a:solidFill>
          </a:ln>
        </p:spPr>
        <p:txBody>
          <a:bodyPr wrap="square" numCol="3" rtlCol="0">
            <a:spAutoFit/>
          </a:bodyPr>
          <a:lstStyle/>
          <a:p>
            <a:r>
              <a:rPr lang="en-US" sz="1050" b="1" i="1" dirty="0" smtClean="0"/>
              <a:t>Changing the Culture of </a:t>
            </a:r>
          </a:p>
          <a:p>
            <a:r>
              <a:rPr lang="en-US" sz="1050" b="1" i="1" dirty="0" smtClean="0"/>
              <a:t>Child, Youth and School Services</a:t>
            </a:r>
          </a:p>
          <a:p>
            <a:r>
              <a:rPr lang="en-US" sz="1050" dirty="0" smtClean="0"/>
              <a:t> </a:t>
            </a:r>
          </a:p>
          <a:p>
            <a:r>
              <a:rPr lang="en-US" sz="1050" dirty="0" smtClean="0"/>
              <a:t>I am so excited to be back from TDY and share with you some of the information I received.  It is indeed a good day to work for CYS Services.  Knowledge imparted to us by our new Army CYS Services Chief focused around the most important person in our organization, the caregiver.  Changes that are coming that will hopefully make your life easier include tablets and </a:t>
            </a:r>
            <a:r>
              <a:rPr lang="en-US" sz="1050" dirty="0" smtClean="0"/>
              <a:t>wi-fi</a:t>
            </a:r>
            <a:r>
              <a:rPr lang="en-US" sz="1050" dirty="0" smtClean="0"/>
              <a:t> so that staff can do TS Gold and child observations at naptime, one additional planning/training hour per week, focus on improving core programs instead of adding new programs, adding audio to the video surveillance system and getting back to having FUN!  </a:t>
            </a:r>
            <a:endParaRPr lang="en-US" sz="1050" dirty="0" smtClean="0"/>
          </a:p>
          <a:p>
            <a:endParaRPr lang="en-US" sz="1050" dirty="0" smtClean="0"/>
          </a:p>
          <a:p>
            <a:r>
              <a:rPr lang="en-US" sz="1050" dirty="0" smtClean="0"/>
              <a:t>  </a:t>
            </a:r>
            <a:endParaRPr lang="en-US" sz="1050" dirty="0" smtClean="0"/>
          </a:p>
          <a:p>
            <a:pPr>
              <a:tabLst>
                <a:tab pos="2343150" algn="l"/>
              </a:tabLst>
            </a:pPr>
            <a:endParaRPr lang="en-US" sz="1050" b="1" u="sng" dirty="0" smtClean="0"/>
          </a:p>
          <a:p>
            <a:pPr algn="ctr">
              <a:tabLst>
                <a:tab pos="2343150" algn="l"/>
              </a:tabLst>
            </a:pPr>
            <a:endParaRPr lang="en-US" sz="1050" dirty="0" smtClean="0">
              <a:solidFill>
                <a:srgbClr val="FFFF00"/>
              </a:solidFill>
            </a:endParaRPr>
          </a:p>
        </p:txBody>
      </p:sp>
      <p:sp>
        <p:nvSpPr>
          <p:cNvPr id="10" name="TextBox 9"/>
          <p:cNvSpPr txBox="1"/>
          <p:nvPr/>
        </p:nvSpPr>
        <p:spPr>
          <a:xfrm rot="21027508">
            <a:off x="1594465" y="3958739"/>
            <a:ext cx="2077126" cy="2631490"/>
          </a:xfrm>
          <a:prstGeom prst="rect">
            <a:avLst/>
          </a:prstGeom>
          <a:solidFill>
            <a:srgbClr val="FFFF00"/>
          </a:solidFill>
          <a:ln w="76200">
            <a:solidFill>
              <a:srgbClr val="00B050"/>
            </a:solidFill>
          </a:ln>
        </p:spPr>
        <p:txBody>
          <a:bodyPr wrap="square" rtlCol="0">
            <a:spAutoFit/>
          </a:bodyPr>
          <a:lstStyle/>
          <a:p>
            <a:r>
              <a:rPr lang="en-US" sz="1100" b="1" dirty="0" smtClean="0"/>
              <a:t>Happy Birthday:  </a:t>
            </a:r>
          </a:p>
          <a:p>
            <a:pPr>
              <a:buFont typeface="Arial" pitchFamily="34" charset="0"/>
              <a:buChar char="•"/>
            </a:pPr>
            <a:r>
              <a:rPr lang="en-US" sz="1100" b="1" dirty="0" smtClean="0"/>
              <a:t>Sara </a:t>
            </a:r>
            <a:r>
              <a:rPr lang="en-US" sz="1100" b="1" dirty="0" smtClean="0"/>
              <a:t>Regaldo</a:t>
            </a:r>
            <a:r>
              <a:rPr lang="en-US" sz="1100" b="1" dirty="0" smtClean="0"/>
              <a:t> 4/11</a:t>
            </a:r>
          </a:p>
          <a:p>
            <a:pPr>
              <a:buFont typeface="Arial" pitchFamily="34" charset="0"/>
              <a:buChar char="•"/>
            </a:pPr>
            <a:r>
              <a:rPr lang="en-US" sz="1100" b="1" dirty="0" smtClean="0"/>
              <a:t>Jessica Ramirez 4/21</a:t>
            </a:r>
          </a:p>
          <a:p>
            <a:pPr>
              <a:buFont typeface="Arial" pitchFamily="34" charset="0"/>
              <a:buChar char="•"/>
            </a:pPr>
            <a:r>
              <a:rPr lang="en-US" sz="1100" b="1" dirty="0" smtClean="0"/>
              <a:t>Ciana</a:t>
            </a:r>
            <a:r>
              <a:rPr lang="en-US" sz="1100" b="1" dirty="0" smtClean="0"/>
              <a:t> Arthur  4/29</a:t>
            </a:r>
          </a:p>
          <a:p>
            <a:pPr>
              <a:buFont typeface="Arial" pitchFamily="34" charset="0"/>
              <a:buChar char="•"/>
            </a:pPr>
            <a:r>
              <a:rPr lang="en-US" sz="1100" b="1" dirty="0" smtClean="0"/>
              <a:t>Alacia Caillier 4/9</a:t>
            </a:r>
          </a:p>
          <a:p>
            <a:pPr>
              <a:buFont typeface="Arial" pitchFamily="34" charset="0"/>
              <a:buChar char="•"/>
            </a:pPr>
            <a:r>
              <a:rPr lang="en-US" sz="1100" b="1" dirty="0" smtClean="0"/>
              <a:t>Mirnesa George 4/12</a:t>
            </a:r>
          </a:p>
          <a:p>
            <a:pPr>
              <a:buFont typeface="Arial" pitchFamily="34" charset="0"/>
              <a:buChar char="•"/>
            </a:pPr>
            <a:r>
              <a:rPr lang="en-US" sz="1100" b="1" dirty="0" smtClean="0"/>
              <a:t>Nathalie Jones 4/22</a:t>
            </a:r>
          </a:p>
          <a:p>
            <a:pPr>
              <a:buFont typeface="Arial" pitchFamily="34" charset="0"/>
              <a:buChar char="•"/>
            </a:pPr>
            <a:r>
              <a:rPr lang="en-US" sz="1100" b="1" dirty="0" smtClean="0"/>
              <a:t>Katie Kane 4/29</a:t>
            </a:r>
          </a:p>
          <a:p>
            <a:pPr>
              <a:buFont typeface="Arial" pitchFamily="34" charset="0"/>
              <a:buChar char="•"/>
            </a:pPr>
            <a:r>
              <a:rPr lang="en-US" sz="1100" b="1" dirty="0" smtClean="0"/>
              <a:t>Celeste Mundy 4/4</a:t>
            </a:r>
          </a:p>
          <a:p>
            <a:pPr>
              <a:buFont typeface="Arial" pitchFamily="34" charset="0"/>
              <a:buChar char="•"/>
            </a:pPr>
            <a:r>
              <a:rPr lang="en-US" sz="1100" b="1" dirty="0" smtClean="0"/>
              <a:t>Deleena</a:t>
            </a:r>
            <a:r>
              <a:rPr lang="en-US" sz="1100" b="1" dirty="0" smtClean="0"/>
              <a:t> Nichols 4/22</a:t>
            </a:r>
          </a:p>
          <a:p>
            <a:pPr>
              <a:buFont typeface="Arial" pitchFamily="34" charset="0"/>
              <a:buChar char="•"/>
            </a:pPr>
            <a:r>
              <a:rPr lang="en-US" sz="1100" b="1" dirty="0" smtClean="0"/>
              <a:t>Margaret Pruitt 4/21</a:t>
            </a:r>
          </a:p>
          <a:p>
            <a:pPr>
              <a:buFont typeface="Arial" pitchFamily="34" charset="0"/>
              <a:buChar char="•"/>
            </a:pPr>
            <a:r>
              <a:rPr lang="en-US" sz="1100" b="1" dirty="0" smtClean="0"/>
              <a:t>Vanessa Horn 4/12</a:t>
            </a:r>
          </a:p>
          <a:p>
            <a:pPr>
              <a:buFont typeface="Arial" pitchFamily="34" charset="0"/>
              <a:buChar char="•"/>
            </a:pPr>
            <a:r>
              <a:rPr lang="en-US" sz="1100" b="1" dirty="0" smtClean="0"/>
              <a:t>Tammy Lewandowski 4/8</a:t>
            </a:r>
          </a:p>
          <a:p>
            <a:pPr>
              <a:buFont typeface="Arial" pitchFamily="34" charset="0"/>
              <a:buChar char="•"/>
            </a:pPr>
            <a:r>
              <a:rPr lang="en-US" sz="1100" b="1" dirty="0" smtClean="0"/>
              <a:t>Kaylin</a:t>
            </a:r>
            <a:r>
              <a:rPr lang="en-US" sz="1100" b="1" dirty="0" smtClean="0"/>
              <a:t> </a:t>
            </a:r>
            <a:r>
              <a:rPr lang="en-US" sz="1100" b="1" dirty="0" smtClean="0"/>
              <a:t>Valledjuli</a:t>
            </a:r>
            <a:r>
              <a:rPr lang="en-US" sz="1100" b="1" dirty="0" smtClean="0"/>
              <a:t> 4/28</a:t>
            </a:r>
          </a:p>
          <a:p>
            <a:pPr>
              <a:buFont typeface="Arial" pitchFamily="34" charset="0"/>
              <a:buChar char="•"/>
            </a:pPr>
            <a:r>
              <a:rPr lang="en-US" sz="1100" b="1" dirty="0" smtClean="0"/>
              <a:t>Sandra </a:t>
            </a:r>
            <a:r>
              <a:rPr lang="en-US" sz="1100" b="1" dirty="0" smtClean="0"/>
              <a:t>Elizondo</a:t>
            </a:r>
            <a:r>
              <a:rPr lang="en-US" sz="1100" b="1" dirty="0" smtClean="0"/>
              <a:t> 4/26</a:t>
            </a:r>
            <a:endParaRPr lang="en-US" sz="1100" b="1" dirty="0" smtClean="0"/>
          </a:p>
        </p:txBody>
      </p:sp>
      <p:sp>
        <p:nvSpPr>
          <p:cNvPr id="15" name="TextBox 14"/>
          <p:cNvSpPr txBox="1"/>
          <p:nvPr/>
        </p:nvSpPr>
        <p:spPr>
          <a:xfrm>
            <a:off x="4114800" y="4343400"/>
            <a:ext cx="2743200" cy="2062103"/>
          </a:xfrm>
          <a:prstGeom prst="rect">
            <a:avLst/>
          </a:prstGeom>
          <a:noFill/>
          <a:ln w="38100" cap="rnd">
            <a:solidFill>
              <a:schemeClr val="tx1"/>
            </a:solidFill>
            <a:prstDash val="sysDot"/>
          </a:ln>
        </p:spPr>
        <p:txBody>
          <a:bodyPr wrap="square" rtlCol="0">
            <a:spAutoFit/>
          </a:bodyPr>
          <a:lstStyle/>
          <a:p>
            <a:pPr algn="ctr"/>
            <a:r>
              <a:rPr lang="en-US" sz="1600" b="1" i="1" dirty="0" smtClean="0"/>
              <a:t>What is Your Vision</a:t>
            </a:r>
            <a:r>
              <a:rPr lang="en-US" sz="1600" b="1" i="1" dirty="0" smtClean="0"/>
              <a:t>?</a:t>
            </a:r>
            <a:endParaRPr lang="en-US" sz="1600" b="1" i="1" dirty="0" smtClean="0"/>
          </a:p>
          <a:p>
            <a:pPr algn="ctr"/>
            <a:r>
              <a:rPr lang="en-US" sz="1600" dirty="0" smtClean="0"/>
              <a:t>If you were working in your dream job or center, what would it look like?</a:t>
            </a:r>
          </a:p>
          <a:p>
            <a:pPr algn="ctr"/>
            <a:r>
              <a:rPr lang="en-US" sz="1600" dirty="0" smtClean="0"/>
              <a:t>Please provide feedback so that together we can work on making those dreams come true.  </a:t>
            </a:r>
            <a:endParaRPr lang="en-US" sz="1600" dirty="0"/>
          </a:p>
        </p:txBody>
      </p:sp>
      <p:sp>
        <p:nvSpPr>
          <p:cNvPr id="16" name="TextBox 15"/>
          <p:cNvSpPr txBox="1"/>
          <p:nvPr/>
        </p:nvSpPr>
        <p:spPr>
          <a:xfrm>
            <a:off x="3429000" y="1295400"/>
            <a:ext cx="5562600" cy="2954655"/>
          </a:xfrm>
          <a:prstGeom prst="rect">
            <a:avLst/>
          </a:prstGeom>
          <a:noFill/>
        </p:spPr>
        <p:txBody>
          <a:bodyPr wrap="square" rtlCol="0">
            <a:spAutoFit/>
          </a:bodyPr>
          <a:lstStyle/>
          <a:p>
            <a:r>
              <a:rPr lang="en-US" sz="1050" b="1" i="1" dirty="0" smtClean="0"/>
              <a:t>Differences between Child and Adult </a:t>
            </a:r>
            <a:r>
              <a:rPr lang="en-US" sz="1050" b="1" i="1" dirty="0" smtClean="0"/>
              <a:t>Learners</a:t>
            </a:r>
          </a:p>
          <a:p>
            <a:endParaRPr lang="en-US" sz="1050" b="1" i="1" dirty="0" smtClean="0"/>
          </a:p>
          <a:p>
            <a:r>
              <a:rPr lang="en-US" sz="1050" b="1" dirty="0" smtClean="0"/>
              <a:t>            Children</a:t>
            </a:r>
            <a:r>
              <a:rPr lang="en-US" sz="1050" dirty="0" smtClean="0"/>
              <a:t>			                  </a:t>
            </a:r>
            <a:r>
              <a:rPr lang="en-US" sz="1050" b="1" dirty="0" smtClean="0"/>
              <a:t>Adult</a:t>
            </a:r>
            <a:endParaRPr lang="en-US" sz="1050" dirty="0" smtClean="0"/>
          </a:p>
          <a:p>
            <a:r>
              <a:rPr lang="en-US" sz="1050" dirty="0" smtClean="0"/>
              <a:t>Rely on Others			</a:t>
            </a:r>
            <a:r>
              <a:rPr lang="en-US" sz="1050" dirty="0" smtClean="0"/>
              <a:t>Decide </a:t>
            </a:r>
            <a:r>
              <a:rPr lang="en-US" sz="1050" dirty="0" smtClean="0"/>
              <a:t>for Themselves</a:t>
            </a:r>
          </a:p>
          <a:p>
            <a:r>
              <a:rPr lang="en-US" sz="1050" dirty="0" smtClean="0"/>
              <a:t>Clean Slate			</a:t>
            </a:r>
            <a:r>
              <a:rPr lang="en-US" sz="1050" dirty="0" smtClean="0"/>
              <a:t>Past </a:t>
            </a:r>
            <a:r>
              <a:rPr lang="en-US" sz="1050" dirty="0" smtClean="0"/>
              <a:t>Experiences</a:t>
            </a:r>
          </a:p>
          <a:p>
            <a:r>
              <a:rPr lang="en-US" sz="1050" dirty="0" smtClean="0"/>
              <a:t>No Knowledge Resources		Knowledge Resources</a:t>
            </a:r>
          </a:p>
          <a:p>
            <a:r>
              <a:rPr lang="en-US" sz="1050" dirty="0" smtClean="0"/>
              <a:t>Expect usefulness in long run		Validate info based on beliefs and experiences</a:t>
            </a:r>
          </a:p>
          <a:p>
            <a:r>
              <a:rPr lang="en-US" sz="1050" dirty="0" smtClean="0"/>
              <a:t> </a:t>
            </a:r>
          </a:p>
          <a:p>
            <a:r>
              <a:rPr lang="en-US" sz="1050" dirty="0" smtClean="0"/>
              <a:t>Keep in mind that children learn differently than adults.  This information can be useful when planning learning activities that meet the developmental needs of the child.  Also important to remember is the fact that 65% of adults are visual learners, 30% of adults are auditory learners and 5% of adults are kinesthetic learners.  If we applied those same percentages to children, then 5% of your children, the kinesthetic learners, would have a hard time sitting on the carpet for circle time.  Remember to limit large group activities and include frequent periods of </a:t>
            </a:r>
            <a:r>
              <a:rPr lang="en-US" sz="1050" dirty="0" smtClean="0"/>
              <a:t>movement.  One idea </a:t>
            </a:r>
            <a:r>
              <a:rPr lang="en-US" sz="1050" dirty="0" smtClean="0"/>
              <a:t>would be to plan alternative hands-on activities for those kinesthetic learners.  The goal is to make the activity successful for both you and the child.    </a:t>
            </a:r>
          </a:p>
          <a:p>
            <a:endParaRPr lang="en-US" dirty="0"/>
          </a:p>
        </p:txBody>
      </p:sp>
      <p:pic>
        <p:nvPicPr>
          <p:cNvPr id="17" name="Picture 16"/>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7162800" y="4572000"/>
            <a:ext cx="1752600" cy="1676400"/>
          </a:xfrm>
          <a:prstGeom prst="rect">
            <a:avLst/>
          </a:prstGeom>
        </p:spPr>
      </p:pic>
      <p:pic>
        <p:nvPicPr>
          <p:cNvPr id="18" name="Picture 17" descr="month-of-april.jpg"/>
          <p:cNvPicPr>
            <a:picLocks noChangeAspect="1"/>
          </p:cNvPicPr>
          <p:nvPr/>
        </p:nvPicPr>
        <p:blipFill>
          <a:blip r:embed="rId4" cstate="print"/>
          <a:stretch>
            <a:fillRect/>
          </a:stretch>
        </p:blipFill>
        <p:spPr>
          <a:xfrm>
            <a:off x="152400" y="5105400"/>
            <a:ext cx="986429" cy="990600"/>
          </a:xfrm>
          <a:prstGeom prst="rect">
            <a:avLst/>
          </a:prstGeom>
        </p:spPr>
      </p:pic>
    </p:spTree>
    <p:extLst>
      <p:ext uri="{BB962C8B-B14F-4D97-AF65-F5344CB8AC3E}">
        <p14:creationId xmlns="" xmlns:p14="http://schemas.microsoft.com/office/powerpoint/2010/main" val="2770795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38100">
            <a:solidFill>
              <a:srgbClr val="E64D00"/>
            </a:solidFill>
          </a:ln>
        </p:spPr>
        <p:txBody>
          <a:bodyPr>
            <a:normAutofit/>
          </a:bodyPr>
          <a:lstStyle/>
          <a:p>
            <a:r>
              <a:rPr lang="en-US" b="1" dirty="0" smtClean="0">
                <a:ln>
                  <a:solidFill>
                    <a:sysClr val="windowText" lastClr="000000"/>
                  </a:solidFill>
                </a:ln>
                <a:solidFill>
                  <a:srgbClr val="FF0000"/>
                </a:solidFill>
                <a:latin typeface="Snap ITC" pitchFamily="82" charset="0"/>
              </a:rPr>
              <a:t>Coaching U</a:t>
            </a:r>
            <a:r>
              <a:rPr lang="en-US" dirty="0" smtClean="0">
                <a:solidFill>
                  <a:srgbClr val="FF0000"/>
                </a:solidFill>
              </a:rPr>
              <a:t/>
            </a:r>
            <a:br>
              <a:rPr lang="en-US" dirty="0" smtClean="0">
                <a:solidFill>
                  <a:srgbClr val="FF0000"/>
                </a:solidFill>
              </a:rPr>
            </a:br>
            <a:r>
              <a:rPr lang="en-US" sz="2200" dirty="0" smtClean="0">
                <a:solidFill>
                  <a:srgbClr val="FF0000"/>
                </a:solidFill>
                <a:effectLst>
                  <a:outerShdw blurRad="38100" dist="38100" dir="2700000" algn="tl">
                    <a:srgbClr val="000000">
                      <a:alpha val="43137"/>
                    </a:srgbClr>
                  </a:outerShdw>
                </a:effectLst>
              </a:rPr>
              <a:t>Training Specialist Newsletter, April 2015</a:t>
            </a:r>
            <a:endParaRPr lang="en-US" sz="2200" dirty="0">
              <a:solidFill>
                <a:srgbClr val="FF0000"/>
              </a:solidFill>
            </a:endParaRPr>
          </a:p>
        </p:txBody>
      </p:sp>
      <p:sp>
        <p:nvSpPr>
          <p:cNvPr id="6" name="TextBox 5"/>
          <p:cNvSpPr txBox="1"/>
          <p:nvPr/>
        </p:nvSpPr>
        <p:spPr>
          <a:xfrm rot="577430">
            <a:off x="3599096" y="1855457"/>
            <a:ext cx="3248017" cy="2308324"/>
          </a:xfrm>
          <a:prstGeom prst="rect">
            <a:avLst/>
          </a:prstGeom>
          <a:solidFill>
            <a:srgbClr val="FFFF00"/>
          </a:solidFill>
          <a:ln w="76200">
            <a:solidFill>
              <a:srgbClr val="00B050"/>
            </a:solidFill>
          </a:ln>
        </p:spPr>
        <p:txBody>
          <a:bodyPr wrap="square" rtlCol="0">
            <a:spAutoFit/>
          </a:bodyPr>
          <a:lstStyle/>
          <a:p>
            <a:r>
              <a:rPr lang="en-US" sz="1200" b="1" dirty="0" smtClean="0"/>
              <a:t>Dates to Remember:</a:t>
            </a:r>
          </a:p>
          <a:p>
            <a:pPr>
              <a:buFont typeface="Arial" pitchFamily="34" charset="0"/>
              <a:buChar char="•"/>
            </a:pPr>
            <a:r>
              <a:rPr lang="en-US" sz="1200" b="1" dirty="0" smtClean="0"/>
              <a:t>1 Apr – Kick Off and Balloon Launch</a:t>
            </a:r>
          </a:p>
          <a:p>
            <a:pPr>
              <a:buFont typeface="Arial" pitchFamily="34" charset="0"/>
              <a:buChar char="•"/>
            </a:pPr>
            <a:r>
              <a:rPr lang="en-US" sz="1200" b="1" dirty="0" smtClean="0"/>
              <a:t>3 Ap</a:t>
            </a:r>
            <a:r>
              <a:rPr lang="en-US" sz="1200" b="1" dirty="0" smtClean="0"/>
              <a:t>r – Family Movie Night</a:t>
            </a:r>
          </a:p>
          <a:p>
            <a:pPr>
              <a:buFont typeface="Arial" pitchFamily="34" charset="0"/>
              <a:buChar char="•"/>
            </a:pPr>
            <a:r>
              <a:rPr lang="en-US" sz="1200" b="1" dirty="0" smtClean="0"/>
              <a:t>6 Apr – Pancakes with Parents</a:t>
            </a:r>
          </a:p>
          <a:p>
            <a:pPr>
              <a:buFont typeface="Arial" pitchFamily="34" charset="0"/>
              <a:buChar char="•"/>
            </a:pPr>
            <a:r>
              <a:rPr lang="en-US" sz="1200" b="1" dirty="0" smtClean="0"/>
              <a:t>9 Apr – SAS Mobile Hometown</a:t>
            </a:r>
          </a:p>
          <a:p>
            <a:pPr>
              <a:buFont typeface="Arial" pitchFamily="34" charset="0"/>
              <a:buChar char="•"/>
            </a:pPr>
            <a:r>
              <a:rPr lang="en-US" sz="1200" b="1" dirty="0" smtClean="0"/>
              <a:t>10 Apr – PT with Parents</a:t>
            </a:r>
          </a:p>
          <a:p>
            <a:pPr>
              <a:buFont typeface="Arial" pitchFamily="34" charset="0"/>
              <a:buChar char="•"/>
            </a:pPr>
            <a:r>
              <a:rPr lang="en-US" sz="1200" b="1" dirty="0" smtClean="0"/>
              <a:t>16 Apr – CDC Dance Party</a:t>
            </a:r>
          </a:p>
          <a:p>
            <a:pPr>
              <a:buFont typeface="Arial" pitchFamily="34" charset="0"/>
              <a:buChar char="•"/>
            </a:pPr>
            <a:r>
              <a:rPr lang="en-US" sz="1200" b="1" dirty="0" smtClean="0"/>
              <a:t>17 Apr – Field Day</a:t>
            </a:r>
          </a:p>
          <a:p>
            <a:pPr>
              <a:buFont typeface="Arial" pitchFamily="34" charset="0"/>
              <a:buChar char="•"/>
            </a:pPr>
            <a:r>
              <a:rPr lang="en-US" sz="1200" b="1" dirty="0" smtClean="0"/>
              <a:t>18 Apr – CYS Services Bike Rodeo</a:t>
            </a:r>
          </a:p>
          <a:p>
            <a:pPr>
              <a:buFont typeface="Arial" pitchFamily="34" charset="0"/>
              <a:buChar char="•"/>
            </a:pPr>
            <a:r>
              <a:rPr lang="en-US" sz="1200" b="1" dirty="0" smtClean="0"/>
              <a:t>24 Apr – Carnival Day</a:t>
            </a:r>
          </a:p>
          <a:p>
            <a:pPr>
              <a:buFont typeface="Arial" pitchFamily="34" charset="0"/>
              <a:buChar char="•"/>
            </a:pPr>
            <a:r>
              <a:rPr lang="en-US" sz="1200" b="1" dirty="0" smtClean="0"/>
              <a:t>24 Apr – MST Operation Megaphone</a:t>
            </a:r>
          </a:p>
          <a:p>
            <a:pPr>
              <a:buFont typeface="Arial" pitchFamily="34" charset="0"/>
              <a:buChar char="•"/>
            </a:pPr>
            <a:r>
              <a:rPr lang="en-US" sz="1200" b="1" dirty="0" smtClean="0"/>
              <a:t>30 Apr – Kid’s Parade</a:t>
            </a:r>
            <a:endParaRPr lang="en-US" sz="1200" dirty="0" smtClean="0"/>
          </a:p>
        </p:txBody>
      </p:sp>
      <p:sp>
        <p:nvSpPr>
          <p:cNvPr id="7" name="TextBox 6"/>
          <p:cNvSpPr txBox="1"/>
          <p:nvPr/>
        </p:nvSpPr>
        <p:spPr>
          <a:xfrm>
            <a:off x="609600" y="1828800"/>
            <a:ext cx="2590800" cy="3323987"/>
          </a:xfrm>
          <a:prstGeom prst="rect">
            <a:avLst/>
          </a:prstGeom>
          <a:solidFill>
            <a:srgbClr val="10E042"/>
          </a:solidFill>
          <a:ln w="76200">
            <a:solidFill>
              <a:srgbClr val="FFFF00"/>
            </a:solidFill>
          </a:ln>
        </p:spPr>
        <p:txBody>
          <a:bodyPr wrap="square" rtlCol="0">
            <a:spAutoFit/>
          </a:bodyPr>
          <a:lstStyle/>
          <a:p>
            <a:r>
              <a:rPr lang="en-US" sz="1050" b="1" i="1" dirty="0" smtClean="0"/>
              <a:t>Month of the Military Child.  </a:t>
            </a:r>
          </a:p>
          <a:p>
            <a:r>
              <a:rPr lang="en-US" sz="1050" dirty="0" smtClean="0"/>
              <a:t>Since 1986, the month of April has been dedicated to celebrating the contributions and recognizing the sacrifices of our military children.  Frequent moves and long periods of family separation can make military life challenging.  Child, Youth and School Services recognizes these challenges and is proud to offer our military families quality programs and services that positively impact the wellbeing of their children and enhances Army readiness.  </a:t>
            </a:r>
          </a:p>
          <a:p>
            <a:endParaRPr lang="en-US" sz="1050" dirty="0" smtClean="0"/>
          </a:p>
          <a:p>
            <a:r>
              <a:rPr lang="en-US" sz="1050" b="1" i="1" dirty="0" smtClean="0"/>
              <a:t>Parent Participation.  </a:t>
            </a:r>
          </a:p>
          <a:p>
            <a:r>
              <a:rPr lang="en-US" sz="1050" dirty="0" smtClean="0"/>
              <a:t>Parent involvement is greatly encouraged in all CYS Services activities but never more so than month of the military child.  Please remind parents that they can earn parent participation points by participating in many of the events this month.  </a:t>
            </a:r>
            <a:endParaRPr lang="en-US" sz="1050" dirty="0"/>
          </a:p>
        </p:txBody>
      </p:sp>
      <p:sp>
        <p:nvSpPr>
          <p:cNvPr id="8" name="TextBox 7"/>
          <p:cNvSpPr txBox="1"/>
          <p:nvPr/>
        </p:nvSpPr>
        <p:spPr>
          <a:xfrm>
            <a:off x="1676400" y="6248400"/>
            <a:ext cx="6400800" cy="400110"/>
          </a:xfrm>
          <a:prstGeom prst="rect">
            <a:avLst/>
          </a:prstGeom>
          <a:noFill/>
        </p:spPr>
        <p:txBody>
          <a:bodyPr wrap="square" rtlCol="0">
            <a:spAutoFit/>
          </a:bodyPr>
          <a:lstStyle/>
          <a:p>
            <a:pPr algn="ctr"/>
            <a:r>
              <a:rPr lang="en-US"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omic Sans MS" pitchFamily="66" charset="0"/>
              </a:rPr>
              <a:t>April is Month of the Military Child</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omic Sans MS" pitchFamily="66" charset="0"/>
            </a:endParaRPr>
          </a:p>
        </p:txBody>
      </p:sp>
      <p:sp>
        <p:nvSpPr>
          <p:cNvPr id="10" name="TextBox 9"/>
          <p:cNvSpPr txBox="1"/>
          <p:nvPr/>
        </p:nvSpPr>
        <p:spPr>
          <a:xfrm rot="20771422">
            <a:off x="6738667" y="2521034"/>
            <a:ext cx="2032674" cy="523220"/>
          </a:xfrm>
          <a:prstGeom prst="rect">
            <a:avLst/>
          </a:prstGeom>
          <a:solidFill>
            <a:srgbClr val="FFFF00"/>
          </a:solidFill>
          <a:ln w="76200">
            <a:solidFill>
              <a:srgbClr val="00B050"/>
            </a:solidFill>
          </a:ln>
        </p:spPr>
        <p:txBody>
          <a:bodyPr wrap="square" rtlCol="0">
            <a:spAutoFit/>
          </a:bodyPr>
          <a:lstStyle/>
          <a:p>
            <a:pPr algn="ctr"/>
            <a:r>
              <a:rPr lang="en-US" sz="1400" dirty="0" smtClean="0"/>
              <a:t>See Calendar for details and additional dates.  </a:t>
            </a:r>
            <a:endParaRPr lang="en-US" sz="1400" dirty="0"/>
          </a:p>
        </p:txBody>
      </p:sp>
      <p:pic>
        <p:nvPicPr>
          <p:cNvPr id="12" name="Picture 11" descr="c9c2f759358206f216d6f33faf771dda.jpg"/>
          <p:cNvPicPr>
            <a:picLocks noChangeAspect="1"/>
          </p:cNvPicPr>
          <p:nvPr/>
        </p:nvPicPr>
        <p:blipFill>
          <a:blip r:embed="rId2" cstate="print"/>
          <a:stretch>
            <a:fillRect/>
          </a:stretch>
        </p:blipFill>
        <p:spPr>
          <a:xfrm>
            <a:off x="914400" y="5334000"/>
            <a:ext cx="1257300" cy="1257300"/>
          </a:xfrm>
          <a:prstGeom prst="rect">
            <a:avLst/>
          </a:prstGeom>
        </p:spPr>
      </p:pic>
      <p:sp>
        <p:nvSpPr>
          <p:cNvPr id="14" name="TextBox 13"/>
          <p:cNvSpPr txBox="1"/>
          <p:nvPr/>
        </p:nvSpPr>
        <p:spPr>
          <a:xfrm>
            <a:off x="3429000" y="4572000"/>
            <a:ext cx="5562600" cy="1615827"/>
          </a:xfrm>
          <a:prstGeom prst="rect">
            <a:avLst/>
          </a:prstGeom>
          <a:solidFill>
            <a:srgbClr val="00B0F0"/>
          </a:solidFill>
        </p:spPr>
        <p:txBody>
          <a:bodyPr wrap="square" rtlCol="0">
            <a:spAutoFit/>
          </a:bodyPr>
          <a:lstStyle/>
          <a:p>
            <a:r>
              <a:rPr lang="en-US" sz="1100" b="1" i="1" dirty="0" smtClean="0"/>
              <a:t>Kids Included Together (KIT).  </a:t>
            </a:r>
            <a:r>
              <a:rPr lang="en-US" sz="1100" dirty="0" smtClean="0"/>
              <a:t>The “Including All Children” Module Series for Infants, Toddlers, Preschoolers and School Age children are no longer required.  Special Needs Training will now consist of four KIT online training modules on inclusion of children with disabilities.   Introduction to Inclusion will be completed during Orientation Training.  Supporting Positive Behaviors will be completed during Entry Level Training.  Respectful Accommodations will be completed during Skill Level Training and Partnering with Families will be completed during Target Level Training.  In addition, with the KIT Inclusion Support Center help is a phone call away.  Kids Included Together provides strategies and support for staff to help children of all abilities to succeed.  Please let your trainer or manager  know prior to calling the center.  </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705</TotalTime>
  <Words>449</Words>
  <Application>Microsoft Office PowerPoint</Application>
  <PresentationFormat>On-screen Show (4:3)</PresentationFormat>
  <Paragraphs>56</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Coaching U Training Specialist Newsletter, April 2015 </vt:lpstr>
      <vt:lpstr>Coaching U Training Specialist Newsletter, April 2015</vt:lpstr>
    </vt:vector>
  </TitlesOfParts>
  <Company>Northwestern State Univ.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NSU</dc:creator>
  <cp:lastModifiedBy>plummerLF</cp:lastModifiedBy>
  <cp:revision>69</cp:revision>
  <cp:lastPrinted>2010-10-12T14:02:57Z</cp:lastPrinted>
  <dcterms:created xsi:type="dcterms:W3CDTF">2010-10-12T13:40:31Z</dcterms:created>
  <dcterms:modified xsi:type="dcterms:W3CDTF">2015-03-24T22:41:50Z</dcterms:modified>
</cp:coreProperties>
</file>