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4AE02F-5CA2-4E46-BE02-4FDC88E89FBF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AFD86B-DA24-4F4B-BB91-D92ECA0859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748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753F5EF-7533-494C-B52C-BAD4D3072B85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536959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AD70B56-B09E-4B59-B4CC-6FE655420B17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9348324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9C66069-EFF0-4EAA-8756-621427184133}" type="slidenum">
              <a:rPr lang="en-US" altLang="en-US" smtClean="0">
                <a:ea typeface="MS PGothic" panose="020B0600070205080204" pitchFamily="34" charset="-128"/>
              </a:rPr>
              <a:pPr/>
              <a:t>4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359451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4B43412-90E3-478B-8757-E7B8532A8D8B}" type="slidenum">
              <a:rPr lang="en-US" altLang="en-US" smtClean="0">
                <a:ea typeface="MS PGothic" panose="020B0600070205080204" pitchFamily="34" charset="-128"/>
              </a:rPr>
              <a:pPr/>
              <a:t>5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154617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C284C3B-D95B-4BC6-A195-EFF1DFC8AEDD}" type="slidenum">
              <a:rPr lang="en-US" altLang="en-US" smtClean="0">
                <a:ea typeface="MS PGothic" panose="020B0600070205080204" pitchFamily="34" charset="-128"/>
              </a:rPr>
              <a:pPr/>
              <a:t>6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51719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CF8155C6-6C5C-4843-B2EC-46CA3F1F78CD}" type="slidenum">
              <a:rPr lang="en-US" altLang="en-US" smtClean="0">
                <a:ea typeface="MS PGothic" panose="020B0600070205080204" pitchFamily="34" charset="-128"/>
              </a:rPr>
              <a:pPr/>
              <a:t>7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326879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57C3301-4D7A-4E4A-BF2A-FB1D84924EB6}" type="slidenum">
              <a:rPr lang="en-US" altLang="en-US" smtClean="0">
                <a:ea typeface="MS PGothic" panose="020B0600070205080204" pitchFamily="34" charset="-128"/>
              </a:rPr>
              <a:pPr/>
              <a:t>8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0765715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7F488FD9-0BF5-44C1-B379-CE9155C9D8B8}" type="slidenum">
              <a:rPr lang="en-US" altLang="en-US" smtClean="0">
                <a:ea typeface="MS PGothic" panose="020B0600070205080204" pitchFamily="34" charset="-128"/>
              </a:rPr>
              <a:pPr/>
              <a:t>9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016588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8F180F5-44D5-41AF-9BC0-5A2488AF99C9}" type="slidenum">
              <a:rPr lang="en-US" altLang="en-US" smtClean="0">
                <a:ea typeface="MS PGothic" panose="020B0600070205080204" pitchFamily="34" charset="-128"/>
              </a:rPr>
              <a:pPr/>
              <a:t>12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556444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C517C20-1CA3-4B5F-8A76-2C9A6DEC50BA}" type="slidenum">
              <a:rPr lang="en-US" altLang="en-US" smtClean="0">
                <a:ea typeface="MS PGothic" panose="020B0600070205080204" pitchFamily="34" charset="-128"/>
              </a:rPr>
              <a:pPr/>
              <a:t>13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838026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6B4C993-B9B8-4186-B62A-CFA8B88654E5}" type="slidenum">
              <a:rPr lang="en-US" altLang="en-US" smtClean="0">
                <a:ea typeface="MS PGothic" panose="020B0600070205080204" pitchFamily="34" charset="-128"/>
              </a:rPr>
              <a:pPr/>
              <a:t>14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18252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EF34417F-D5C0-4677-854E-150EC277C799}" type="slidenum">
              <a:rPr lang="en-US" altLang="en-US" smtClean="0">
                <a:ea typeface="MS PGothic" panose="020B0600070205080204" pitchFamily="34" charset="-128"/>
              </a:rPr>
              <a:pPr/>
              <a:t>16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302041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034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39BB13C-7069-4E21-8D66-3B5696E45F47}" type="slidenum">
              <a:rPr lang="en-US" altLang="en-US" smtClean="0"/>
              <a:pPr>
                <a:spcBef>
                  <a:spcPct val="0"/>
                </a:spcBef>
              </a:pPr>
              <a:t>17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3775659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F95B1694-7697-4E11-96D3-18B96B35106F}" type="slidenum">
              <a:rPr lang="en-US" altLang="en-US" smtClean="0">
                <a:ea typeface="MS PGothic" panose="020B0600070205080204" pitchFamily="34" charset="-128"/>
              </a:rPr>
              <a:pPr/>
              <a:t>18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8094914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15384AA-B868-4123-9B57-B1BBD91B6250}" type="slidenum">
              <a:rPr lang="en-US" altLang="en-US" smtClean="0">
                <a:ea typeface="MS PGothic" panose="020B0600070205080204" pitchFamily="34" charset="-128"/>
              </a:rPr>
              <a:pPr/>
              <a:t>19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8853992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93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93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9D173A8-82E7-4710-9558-D751E791FEAD}" type="slidenum">
              <a:rPr lang="en-US" altLang="en-US" smtClean="0"/>
              <a:pPr>
                <a:spcBef>
                  <a:spcPct val="0"/>
                </a:spcBef>
              </a:pPr>
              <a:t>20</a:t>
            </a:fld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12320656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90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A1F9E97E-1224-4857-A2A5-8C6D6056F2C3}" type="slidenum">
              <a:rPr lang="en-US" altLang="en-US" smtClean="0">
                <a:ea typeface="MS PGothic" panose="020B0600070205080204" pitchFamily="34" charset="-128"/>
              </a:rPr>
              <a:pPr/>
              <a:t>23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0725862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782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782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484E4D0-9206-4234-A802-43902F02E266}" type="slidenum">
              <a:rPr lang="en-US" altLang="en-US" smtClean="0">
                <a:ea typeface="MS PGothic" panose="020B0600070205080204" pitchFamily="34" charset="-128"/>
              </a:rPr>
              <a:pPr/>
              <a:t>24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559439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98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7987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6F9B0E68-7B41-4582-B72E-D439053D1C7E}" type="slidenum">
              <a:rPr lang="en-US" altLang="en-US" smtClean="0">
                <a:ea typeface="MS PGothic" panose="020B0600070205080204" pitchFamily="34" charset="-128"/>
              </a:rPr>
              <a:pPr/>
              <a:t>25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96779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499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49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8D04A275-A5B7-4A0E-A657-CB45810290B8}" type="slidenum">
              <a:rPr lang="en-US" altLang="en-US" smtClean="0">
                <a:ea typeface="MS PGothic" panose="020B0600070205080204" pitchFamily="34" charset="-128"/>
              </a:rPr>
              <a:pPr/>
              <a:t>27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702300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2D6A97BC-4082-4748-9ED4-9F4410B728FF}" type="slidenum">
              <a:rPr lang="en-US" altLang="en-US" smtClean="0">
                <a:ea typeface="MS PGothic" panose="020B0600070205080204" pitchFamily="34" charset="-128"/>
              </a:rPr>
              <a:pPr/>
              <a:t>28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745417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704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870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3B11C568-D0F1-4A8F-B0F5-3AFE378C0765}" type="slidenum">
              <a:rPr lang="en-US" altLang="en-US" smtClean="0">
                <a:ea typeface="MS PGothic" panose="020B0600070205080204" pitchFamily="34" charset="-128"/>
              </a:rPr>
              <a:pPr/>
              <a:t>30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691511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421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9421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F28EA4D-ECCC-4665-AD34-C1654DA1C2C3}" type="slidenum">
              <a:rPr lang="en-US" altLang="en-US" smtClean="0">
                <a:ea typeface="MS PGothic" panose="020B0600070205080204" pitchFamily="34" charset="-128"/>
              </a:rPr>
              <a:pPr/>
              <a:t>31</a:t>
            </a:fld>
            <a:endParaRPr lang="en-US" altLang="en-US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2812273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7073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3492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1996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7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5011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19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8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655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9004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387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237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3DC5739-605F-4E6E-8815-4755ACF929E5}" type="datetimeFigureOut">
              <a:rPr lang="en-US" smtClean="0"/>
              <a:t>9/6/2018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9F4CEAC-4658-42FA-AEFA-46368DFBC87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281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lisa.a.addison\Videos\Jurassic.mp4" TargetMode="Externa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lisa.a.addison\Videos\Performance.mp4" TargetMode="Externa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hyperlink" Target="https://www.youtube.com/watch?v=-TRB6YXU54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Box 25"/>
          <p:cNvSpPr txBox="1">
            <a:spLocks noChangeArrowheads="1"/>
          </p:cNvSpPr>
          <p:nvPr/>
        </p:nvSpPr>
        <p:spPr bwMode="auto">
          <a:xfrm>
            <a:off x="2895600" y="1792289"/>
            <a:ext cx="6781800" cy="193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6000">
                <a:solidFill>
                  <a:schemeClr val="tx2"/>
                </a:solidFill>
                <a:latin typeface="Adobe Gothic Std B"/>
                <a:ea typeface="Adobe Gothic Std B"/>
                <a:cs typeface="Adobe Gothic Std B"/>
              </a:rPr>
              <a:t>Crucial Conversations</a:t>
            </a:r>
          </a:p>
        </p:txBody>
      </p:sp>
    </p:spTree>
    <p:extLst>
      <p:ext uri="{BB962C8B-B14F-4D97-AF65-F5344CB8AC3E}">
        <p14:creationId xmlns:p14="http://schemas.microsoft.com/office/powerpoint/2010/main" val="190908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Crucial Conversations</a:t>
            </a: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18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altLang="en-US" dirty="0" smtClean="0"/>
              <a:t>“Tools for talking </a:t>
            </a:r>
          </a:p>
          <a:p>
            <a:pPr marL="0" indent="0" algn="ctr">
              <a:buNone/>
            </a:pPr>
            <a:r>
              <a:rPr lang="en-US" altLang="en-US" dirty="0" smtClean="0"/>
              <a:t>when stakes are high”</a:t>
            </a:r>
          </a:p>
          <a:p>
            <a:pPr marL="0" indent="0" algn="ctr">
              <a:buNone/>
            </a:pPr>
            <a:endParaRPr lang="en-US" altLang="en-US" dirty="0" smtClean="0"/>
          </a:p>
          <a:p>
            <a:pPr marL="0" indent="0" algn="ctr">
              <a:buNone/>
            </a:pPr>
            <a:endParaRPr lang="en-US" altLang="en-US" dirty="0" smtClean="0"/>
          </a:p>
        </p:txBody>
      </p:sp>
      <p:pic>
        <p:nvPicPr>
          <p:cNvPr id="50181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863" y="3513138"/>
            <a:ext cx="1676400" cy="2754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94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extBox 26"/>
          <p:cNvSpPr txBox="1">
            <a:spLocks noChangeArrowheads="1"/>
          </p:cNvSpPr>
          <p:nvPr/>
        </p:nvSpPr>
        <p:spPr bwMode="auto">
          <a:xfrm>
            <a:off x="2438400" y="1905001"/>
            <a:ext cx="7543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33CC33"/>
              </a:solidFill>
              <a:latin typeface="Adobe Gothic Std B"/>
              <a:ea typeface="Adobe Gothic Std B"/>
              <a:cs typeface="Adobe Gothic Std B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33CC33"/>
              </a:solidFill>
              <a:latin typeface="Adobe Gothic Std B"/>
              <a:ea typeface="Adobe Gothic Std B"/>
              <a:cs typeface="Adobe Gothic Std B"/>
            </a:endParaRPr>
          </a:p>
        </p:txBody>
      </p:sp>
      <p:sp>
        <p:nvSpPr>
          <p:cNvPr id="41988" name="Content Placeholder 2"/>
          <p:cNvSpPr txBox="1">
            <a:spLocks/>
          </p:cNvSpPr>
          <p:nvPr/>
        </p:nvSpPr>
        <p:spPr bwMode="auto">
          <a:xfrm>
            <a:off x="1981200" y="1600200"/>
            <a:ext cx="4040188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4488" indent="-344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endParaRPr lang="en-US" altLang="en-US" sz="1700"/>
          </a:p>
        </p:txBody>
      </p:sp>
      <p:sp>
        <p:nvSpPr>
          <p:cNvPr id="41989" name="Content Placeholder 2"/>
          <p:cNvSpPr txBox="1">
            <a:spLocks/>
          </p:cNvSpPr>
          <p:nvPr/>
        </p:nvSpPr>
        <p:spPr bwMode="auto">
          <a:xfrm>
            <a:off x="6172200" y="1600200"/>
            <a:ext cx="40401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4488" indent="-344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endParaRPr lang="en-US" altLang="en-US" sz="1700"/>
          </a:p>
        </p:txBody>
      </p:sp>
      <p:sp>
        <p:nvSpPr>
          <p:cNvPr id="14345" name="TextBox 9"/>
          <p:cNvSpPr txBox="1">
            <a:spLocks noChangeArrowheads="1"/>
          </p:cNvSpPr>
          <p:nvPr/>
        </p:nvSpPr>
        <p:spPr bwMode="auto">
          <a:xfrm>
            <a:off x="10210800" y="6581776"/>
            <a:ext cx="457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12</a:t>
            </a:r>
          </a:p>
        </p:txBody>
      </p:sp>
      <p:sp>
        <p:nvSpPr>
          <p:cNvPr id="41991" name="Title 1"/>
          <p:cNvSpPr>
            <a:spLocks noGrp="1"/>
          </p:cNvSpPr>
          <p:nvPr>
            <p:ph type="title"/>
          </p:nvPr>
        </p:nvSpPr>
        <p:spPr>
          <a:xfrm>
            <a:off x="1181100" y="-261938"/>
            <a:ext cx="10058400" cy="1450757"/>
          </a:xfrm>
        </p:spPr>
        <p:txBody>
          <a:bodyPr/>
          <a:lstStyle/>
          <a:p>
            <a:r>
              <a:rPr lang="en-US" altLang="en-US" dirty="0" smtClean="0"/>
              <a:t>Jurassic Sales Call</a:t>
            </a:r>
          </a:p>
        </p:txBody>
      </p:sp>
      <p:pic>
        <p:nvPicPr>
          <p:cNvPr id="2" name="Jurassic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667000" y="1290638"/>
            <a:ext cx="6858000" cy="5143500"/>
          </a:xfrm>
        </p:spPr>
      </p:pic>
    </p:spTree>
    <p:extLst>
      <p:ext uri="{BB962C8B-B14F-4D97-AF65-F5344CB8AC3E}">
        <p14:creationId xmlns:p14="http://schemas.microsoft.com/office/powerpoint/2010/main" val="2818182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33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altLang="en-US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Crucial Conversations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951038"/>
            <a:ext cx="8229600" cy="4525962"/>
          </a:xfrm>
        </p:spPr>
        <p:txBody>
          <a:bodyPr>
            <a:normAutofit/>
          </a:bodyPr>
          <a:lstStyle/>
          <a:p>
            <a:r>
              <a:rPr lang="en-US" altLang="en-US" sz="3000" dirty="0" smtClean="0">
                <a:latin typeface="Arial" panose="020B0604020202020204" pitchFamily="34" charset="0"/>
                <a:cs typeface="Arial" panose="020B0604020202020204" pitchFamily="34" charset="0"/>
              </a:rPr>
              <a:t>What makes a conversation “crucial” vs. typical?</a:t>
            </a:r>
          </a:p>
          <a:p>
            <a:pPr lvl="1"/>
            <a:r>
              <a:rPr lang="en-US" altLang="en-US" sz="3000" dirty="0" smtClean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First, opinions vary</a:t>
            </a:r>
          </a:p>
          <a:p>
            <a:pPr lvl="1"/>
            <a:r>
              <a:rPr lang="en-US" altLang="en-US" sz="3000" dirty="0" smtClean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Second, the stakes are high</a:t>
            </a:r>
          </a:p>
          <a:p>
            <a:pPr lvl="1"/>
            <a:r>
              <a:rPr lang="en-US" altLang="en-US" sz="3000" dirty="0" smtClean="0"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Third, emotions run strong</a:t>
            </a:r>
          </a:p>
        </p:txBody>
      </p:sp>
    </p:spTree>
    <p:extLst>
      <p:ext uri="{BB962C8B-B14F-4D97-AF65-F5344CB8AC3E}">
        <p14:creationId xmlns:p14="http://schemas.microsoft.com/office/powerpoint/2010/main" val="3641822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33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altLang="en-US" b="1" dirty="0" smtClean="0"/>
              <a:t>Crucial Conversations </a:t>
            </a:r>
          </a:p>
        </p:txBody>
      </p:sp>
      <p:sp>
        <p:nvSpPr>
          <p:cNvPr id="48132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201333"/>
            <a:ext cx="8229600" cy="4319942"/>
          </a:xfrm>
        </p:spPr>
        <p:txBody>
          <a:bodyPr>
            <a:normAutofit/>
          </a:bodyPr>
          <a:lstStyle/>
          <a:p>
            <a:r>
              <a:rPr lang="en-US" altLang="en-US" sz="3000" dirty="0" smtClean="0"/>
              <a:t>How do we typically handle crucial conversations: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We can avoid them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We can face them and handle them poorly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We can face them and handle them well</a:t>
            </a:r>
          </a:p>
        </p:txBody>
      </p:sp>
    </p:spTree>
    <p:extLst>
      <p:ext uri="{BB962C8B-B14F-4D97-AF65-F5344CB8AC3E}">
        <p14:creationId xmlns:p14="http://schemas.microsoft.com/office/powerpoint/2010/main" val="355557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53861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/>
              <a:t>Crucial Conversations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027238"/>
            <a:ext cx="8229600" cy="4525962"/>
          </a:xfrm>
        </p:spPr>
        <p:txBody>
          <a:bodyPr>
            <a:normAutofit/>
          </a:bodyPr>
          <a:lstStyle/>
          <a:p>
            <a:r>
              <a:rPr lang="en-US" altLang="en-US" sz="3000" dirty="0" smtClean="0"/>
              <a:t>Why don’t crucial conversations tend to go well?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Emotions tend to rule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Your body physically reacts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We are under pressure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We are stumped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We act in self defeating ways</a:t>
            </a:r>
          </a:p>
          <a:p>
            <a:pPr lvl="1"/>
            <a:endParaRPr lang="en-US" altLang="en-US" sz="3000" dirty="0" smtClean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7228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1752600" y="1317978"/>
            <a:ext cx="8229600" cy="11430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sz="61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Common” Crucial Conversations?</a:t>
            </a: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alt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alt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   </a:t>
            </a:r>
            <a:r>
              <a:rPr lang="en-US" altLang="en-US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Professional</a:t>
            </a: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		</a:t>
            </a:r>
            <a:r>
              <a:rPr lang="en-US" altLang="en-US" b="1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Personal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662238"/>
            <a:ext cx="7772400" cy="4195762"/>
          </a:xfrm>
          <a:extLst/>
        </p:spPr>
        <p:txBody>
          <a:bodyPr numCol="2" rtlCol="0">
            <a:noAutofit/>
          </a:bodyPr>
          <a:lstStyle/>
          <a:p>
            <a:pPr marL="91440" indent="-91440"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Giving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 boss feedback </a:t>
            </a:r>
          </a:p>
          <a:p>
            <a:pPr marL="91440" indent="-91440"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Informing a coworker about offensive behavior </a:t>
            </a:r>
          </a:p>
          <a:p>
            <a:pPr marL="91440" indent="-91440"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Addressing a colleague’s work performance </a:t>
            </a:r>
          </a:p>
          <a:p>
            <a:pPr marL="91440" indent="-91440"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Giving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an unfavorable performance review </a:t>
            </a:r>
          </a:p>
          <a:p>
            <a:pPr marL="91440" indent="-91440"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Dealing with the personal hygiene issue of a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coworker</a:t>
            </a:r>
          </a:p>
          <a:p>
            <a:pPr marL="914400" lvl="2" indent="0">
              <a:buNone/>
              <a:defRPr/>
            </a:pPr>
            <a:endParaRPr lang="en-US" sz="22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566928" lvl="2" indent="-182880"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Ending </a:t>
            </a: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 relationship </a:t>
            </a:r>
          </a:p>
          <a:p>
            <a:pPr marL="566928" lvl="2" indent="-182880"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Asking a friend to repay a loan </a:t>
            </a:r>
          </a:p>
          <a:p>
            <a:pPr marL="566928" lvl="2" indent="-182880"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Resolving custody or visitation issues </a:t>
            </a:r>
          </a:p>
          <a:p>
            <a:pPr marL="566928" lvl="2" indent="-182880"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Dealing with a rebellious teen </a:t>
            </a:r>
          </a:p>
          <a:p>
            <a:pPr marL="566928" lvl="2" indent="-182880">
              <a:defRPr/>
            </a:pPr>
            <a:r>
              <a:rPr lang="en-US" sz="2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Confronting a loved one about substance abuse issues </a:t>
            </a:r>
          </a:p>
          <a:p>
            <a:pPr marL="566928" lvl="2" indent="-182880">
              <a:defRPr/>
            </a:pPr>
            <a:endParaRPr lang="en-US" sz="2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6577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7620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Crucial Conversations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179638"/>
            <a:ext cx="8229600" cy="4525962"/>
          </a:xfrm>
        </p:spPr>
        <p:txBody>
          <a:bodyPr>
            <a:normAutofit/>
          </a:bodyPr>
          <a:lstStyle/>
          <a:p>
            <a:r>
              <a:rPr lang="en-US" altLang="en-US" sz="3000" dirty="0" smtClean="0"/>
              <a:t>Why it is important to master crucial conversation skills: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Kick Start Your Career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Improve Your Organization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Improve Your Relationships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Revitalize Your Community</a:t>
            </a:r>
          </a:p>
          <a:p>
            <a:pPr lvl="1"/>
            <a:r>
              <a:rPr lang="en-US" altLang="en-US" sz="3000" dirty="0" smtClean="0">
                <a:ea typeface="MS PGothic" panose="020B0600070205080204" pitchFamily="34" charset="-128"/>
              </a:rPr>
              <a:t>Improve Your Personal Health</a:t>
            </a:r>
          </a:p>
        </p:txBody>
      </p:sp>
    </p:spTree>
    <p:extLst>
      <p:ext uri="{BB962C8B-B14F-4D97-AF65-F5344CB8AC3E}">
        <p14:creationId xmlns:p14="http://schemas.microsoft.com/office/powerpoint/2010/main" val="2610571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828800" y="277814"/>
            <a:ext cx="9448800" cy="1246187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/>
            </a:r>
            <a:b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</a:br>
            <a:r>
              <a:rPr lang="en-US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Crucial Conversations </a:t>
            </a:r>
            <a:r>
              <a:rPr lang="en-US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Principals </a:t>
            </a:r>
            <a:r>
              <a:rPr lang="en-US" altLang="en-US" sz="5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 Skills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2472267" y="1724379"/>
            <a:ext cx="6711950" cy="4195763"/>
          </a:xfrm>
        </p:spPr>
        <p:txBody>
          <a:bodyPr rtlCol="0">
            <a:noAutofit/>
          </a:bodyPr>
          <a:lstStyle/>
          <a:p>
            <a:pPr marL="91440" indent="-91440">
              <a:defRPr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Getting Unstuck</a:t>
            </a:r>
          </a:p>
          <a:p>
            <a:pPr marL="91440" indent="-91440">
              <a:defRPr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Start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with heart </a:t>
            </a:r>
            <a:endParaRPr 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>
              <a:defRPr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Learn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look </a:t>
            </a:r>
          </a:p>
          <a:p>
            <a:pPr marL="91440" indent="-91440">
              <a:defRPr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Make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it safe </a:t>
            </a:r>
          </a:p>
          <a:p>
            <a:pPr marL="91440" indent="-91440">
              <a:defRPr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Master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MY stories </a:t>
            </a:r>
          </a:p>
          <a:p>
            <a:pPr marL="91440" indent="-91440">
              <a:defRPr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STATE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my path </a:t>
            </a:r>
          </a:p>
          <a:p>
            <a:pPr marL="91440" indent="-91440">
              <a:defRPr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Explore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other’s paths </a:t>
            </a:r>
          </a:p>
          <a:p>
            <a:pPr marL="91440" indent="-91440">
              <a:defRPr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Move </a:t>
            </a: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 action </a:t>
            </a:r>
          </a:p>
          <a:p>
            <a:pPr marL="91440" indent="-91440">
              <a:defRPr/>
            </a:pPr>
            <a:endParaRPr lang="en-US" alt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>
              <a:buNone/>
              <a:defRPr/>
            </a:pPr>
            <a:endParaRPr lang="en-US" alt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84048" lvl="1" indent="-182880">
              <a:buNone/>
              <a:defRPr/>
            </a:pPr>
            <a:endParaRPr lang="en-US" altLang="en-US" sz="2600" dirty="0">
              <a:solidFill>
                <a:schemeClr val="tx1">
                  <a:lumMod val="75000"/>
                  <a:lumOff val="25000"/>
                </a:schemeClr>
              </a:solidFill>
              <a:ea typeface="ＭＳ Ｐゴシック" panose="020B0600070205080204" pitchFamily="34" charset="-128"/>
            </a:endParaRPr>
          </a:p>
          <a:p>
            <a:pPr marL="384048" lvl="1" indent="-182880">
              <a:defRPr/>
            </a:pPr>
            <a:r>
              <a:rPr lang="en-US" altLang="en-US" sz="2600" dirty="0">
                <a:solidFill>
                  <a:schemeClr val="tx1">
                    <a:lumMod val="75000"/>
                    <a:lumOff val="25000"/>
                  </a:schemeClr>
                </a:solidFill>
                <a:ea typeface="ＭＳ Ｐゴシック" panose="020B0600070205080204" pitchFamily="34" charset="-128"/>
              </a:rPr>
              <a:t>Review the Law of Crucial Conversations graphic</a:t>
            </a:r>
          </a:p>
        </p:txBody>
      </p:sp>
      <p:pic>
        <p:nvPicPr>
          <p:cNvPr id="1030" name="Picture 6" descr="Image result for safe clipar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2971800"/>
            <a:ext cx="2156058" cy="25439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662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1981200" y="685800"/>
            <a:ext cx="9352844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Law of Crucial Conversations</a:t>
            </a:r>
          </a:p>
        </p:txBody>
      </p:sp>
      <p:pic>
        <p:nvPicPr>
          <p:cNvPr id="59396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5050" y="2117197"/>
            <a:ext cx="3108092" cy="4022725"/>
          </a:xfrm>
        </p:spPr>
      </p:pic>
    </p:spTree>
    <p:extLst>
      <p:ext uri="{BB962C8B-B14F-4D97-AF65-F5344CB8AC3E}">
        <p14:creationId xmlns:p14="http://schemas.microsoft.com/office/powerpoint/2010/main" val="267189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Before the Conversation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1981200" y="1874838"/>
            <a:ext cx="8229600" cy="4525962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3600" b="1" dirty="0">
                <a:solidFill>
                  <a:schemeClr val="accent2"/>
                </a:solidFill>
              </a:rPr>
              <a:t>Work On  Me First</a:t>
            </a:r>
          </a:p>
          <a:p>
            <a:pPr lvl="1"/>
            <a:r>
              <a:rPr lang="en-US" altLang="en-US" sz="3000" dirty="0"/>
              <a:t>Get Unstuck</a:t>
            </a:r>
          </a:p>
          <a:p>
            <a:pPr lvl="1"/>
            <a:r>
              <a:rPr lang="en-US" altLang="en-US" sz="3000" dirty="0"/>
              <a:t>Start with the Heart</a:t>
            </a:r>
          </a:p>
          <a:p>
            <a:pPr lvl="1"/>
            <a:r>
              <a:rPr lang="en-US" altLang="en-US" sz="3000" dirty="0"/>
              <a:t>Master my Stories</a:t>
            </a:r>
          </a:p>
        </p:txBody>
      </p:sp>
    </p:spTree>
    <p:extLst>
      <p:ext uri="{BB962C8B-B14F-4D97-AF65-F5344CB8AC3E}">
        <p14:creationId xmlns:p14="http://schemas.microsoft.com/office/powerpoint/2010/main" val="2936895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858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 Unstuck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1286933" y="2052638"/>
            <a:ext cx="8542867" cy="4195762"/>
          </a:xfrm>
        </p:spPr>
        <p:txBody>
          <a:bodyPr rtlCol="0">
            <a:normAutofit/>
          </a:bodyPr>
          <a:lstStyle/>
          <a:p>
            <a:pPr marL="91440" indent="-91440">
              <a:defRPr/>
            </a:pPr>
            <a:endParaRPr lang="en-US" alt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>
              <a:defRPr/>
            </a:pPr>
            <a:r>
              <a:rPr lang="en-US" alt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Spot the conversations that are keeping you stuck</a:t>
            </a:r>
          </a:p>
          <a:p>
            <a:pPr marL="91440" indent="-91440">
              <a:buNone/>
              <a:defRPr/>
            </a:pPr>
            <a:endParaRPr lang="en-US" alt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>
              <a:defRPr/>
            </a:pPr>
            <a:r>
              <a:rPr lang="en-US" alt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Critical Question:</a:t>
            </a:r>
          </a:p>
          <a:p>
            <a:pPr marL="384048" lvl="1" indent="-182880">
              <a:defRPr/>
            </a:pPr>
            <a:r>
              <a:rPr 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conversations am I not holding or not holding well?</a:t>
            </a:r>
            <a:endParaRPr lang="en-US" alt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457200" lvl="1" indent="0">
              <a:buNone/>
              <a:defRPr/>
            </a:pPr>
            <a:endParaRPr lang="en-US" alt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>
              <a:defRPr/>
            </a:pPr>
            <a:endParaRPr lang="en-US" alt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91440" indent="-91440">
              <a:buNone/>
              <a:defRPr/>
            </a:pPr>
            <a:endParaRPr lang="en-US" altLang="en-US" sz="2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192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Get Unstuck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None/>
            </a:pPr>
            <a:r>
              <a:rPr lang="en-US" altLang="en-US" sz="3000" u="sng" dirty="0"/>
              <a:t>Table Discussion</a:t>
            </a:r>
            <a:r>
              <a:rPr lang="en-US" altLang="en-US" sz="3000" dirty="0"/>
              <a:t>:</a:t>
            </a:r>
          </a:p>
          <a:p>
            <a:r>
              <a:rPr lang="en-US" altLang="en-US" sz="3000" dirty="0"/>
              <a:t>What conversations am I not holding or not holding well?</a:t>
            </a:r>
          </a:p>
          <a:p>
            <a:pPr lvl="1"/>
            <a:r>
              <a:rPr lang="en-US" altLang="en-US" sz="3000" dirty="0">
                <a:ea typeface="MS PGothic" panose="020B0600070205080204" pitchFamily="34" charset="-128"/>
              </a:rPr>
              <a:t>Share an example of a conversation which is long overdue.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n-US" sz="3000" dirty="0">
              <a:ea typeface="MS PGothic" panose="020B0600070205080204" pitchFamily="34" charset="-128"/>
            </a:endParaRPr>
          </a:p>
          <a:p>
            <a:r>
              <a:rPr lang="en-US" altLang="en-US" sz="3000" dirty="0"/>
              <a:t>Am I holding the right crucial conversations?</a:t>
            </a:r>
          </a:p>
        </p:txBody>
      </p:sp>
    </p:spTree>
    <p:extLst>
      <p:ext uri="{BB962C8B-B14F-4D97-AF65-F5344CB8AC3E}">
        <p14:creationId xmlns:p14="http://schemas.microsoft.com/office/powerpoint/2010/main" val="237270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5334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 with Heart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951038"/>
            <a:ext cx="8229600" cy="4525963"/>
          </a:xfrm>
        </p:spPr>
        <p:txBody>
          <a:bodyPr/>
          <a:lstStyle/>
          <a:p>
            <a:endParaRPr lang="en-US" altLang="en-US" dirty="0" smtClean="0"/>
          </a:p>
          <a:p>
            <a:pPr marL="0" indent="0">
              <a:buNone/>
            </a:pPr>
            <a:r>
              <a:rPr lang="en-US" altLang="en-US" sz="3000" dirty="0" smtClean="0"/>
              <a:t>Work on me first</a:t>
            </a:r>
          </a:p>
          <a:p>
            <a:pPr marL="0" indent="0">
              <a:buNone/>
            </a:pPr>
            <a:endParaRPr lang="en-US" altLang="en-US" sz="3000" dirty="0" smtClean="0"/>
          </a:p>
          <a:p>
            <a:pPr marL="0" indent="0">
              <a:buNone/>
            </a:pPr>
            <a:r>
              <a:rPr lang="en-US" altLang="en-US" sz="3000" dirty="0" smtClean="0"/>
              <a:t>Focus on what you really want</a:t>
            </a:r>
          </a:p>
          <a:p>
            <a:pPr marL="0" indent="0">
              <a:buNone/>
            </a:pPr>
            <a:endParaRPr lang="en-US" altLang="en-US" sz="3000" dirty="0" smtClean="0"/>
          </a:p>
          <a:p>
            <a:pPr marL="0" indent="0">
              <a:buNone/>
            </a:pPr>
            <a:r>
              <a:rPr lang="en-US" altLang="en-US" sz="3000" dirty="0" smtClean="0"/>
              <a:t>Refuse the Sucker’s Choice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100" y="1919288"/>
            <a:ext cx="2857500" cy="265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7033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1981200" y="533400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 with the Heart Activity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defTabSz="457207"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Recall a tough conversation you’ve had that has left you frustrated and perhaps not getting the end results you had hoped for.</a:t>
            </a:r>
          </a:p>
          <a:p>
            <a:pPr defTabSz="457207"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Complete T Chart in table groups.  </a:t>
            </a:r>
          </a:p>
          <a:p>
            <a:pPr defTabSz="457207">
              <a:buClr>
                <a:schemeClr val="tx1"/>
              </a:buClr>
              <a:buFont typeface="Wingdings" panose="05000000000000000000" pitchFamily="2" charset="2"/>
              <a:buChar char="Ø"/>
              <a:defRPr/>
            </a:pPr>
            <a:r>
              <a:rPr lang="en-US" sz="25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10 Minutes</a:t>
            </a:r>
          </a:p>
          <a:p>
            <a:pPr marL="0" indent="0" defTabSz="457207"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67588" name="Straight Connector 4"/>
          <p:cNvCxnSpPr>
            <a:cxnSpLocks noChangeShapeType="1"/>
          </p:cNvCxnSpPr>
          <p:nvPr/>
        </p:nvCxnSpPr>
        <p:spPr bwMode="auto">
          <a:xfrm>
            <a:off x="3124200" y="5029200"/>
            <a:ext cx="5791200" cy="0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589" name="Straight Connector 7"/>
          <p:cNvCxnSpPr>
            <a:cxnSpLocks noChangeShapeType="1"/>
          </p:cNvCxnSpPr>
          <p:nvPr/>
        </p:nvCxnSpPr>
        <p:spPr bwMode="auto">
          <a:xfrm>
            <a:off x="6096000" y="3464719"/>
            <a:ext cx="0" cy="2265362"/>
          </a:xfrm>
          <a:prstGeom prst="line">
            <a:avLst/>
          </a:prstGeom>
          <a:noFill/>
          <a:ln w="38100" algn="ctr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7590" name="TextBox 9"/>
          <p:cNvSpPr txBox="1">
            <a:spLocks noChangeArrowheads="1"/>
          </p:cNvSpPr>
          <p:nvPr/>
        </p:nvSpPr>
        <p:spPr bwMode="auto">
          <a:xfrm>
            <a:off x="3351213" y="3675063"/>
            <a:ext cx="2775119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  <a:ea typeface="MS PGothic" panose="020B0600070205080204" pitchFamily="34" charset="-128"/>
              </a:rPr>
              <a:t>What was I thinking or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  <a:ea typeface="MS PGothic" panose="020B0600070205080204" pitchFamily="34" charset="-128"/>
              </a:rPr>
              <a:t>feeling and did not </a:t>
            </a:r>
          </a:p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  <a:ea typeface="MS PGothic" panose="020B0600070205080204" pitchFamily="34" charset="-128"/>
              </a:rPr>
              <a:t>actually say?</a:t>
            </a:r>
          </a:p>
        </p:txBody>
      </p:sp>
      <p:sp>
        <p:nvSpPr>
          <p:cNvPr id="67591" name="TextBox 11"/>
          <p:cNvSpPr txBox="1">
            <a:spLocks noChangeArrowheads="1"/>
          </p:cNvSpPr>
          <p:nvPr/>
        </p:nvSpPr>
        <p:spPr bwMode="auto">
          <a:xfrm>
            <a:off x="6275049" y="3675063"/>
            <a:ext cx="279275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  <a:ea typeface="MS PGothic" panose="020B0600070205080204" pitchFamily="34" charset="-128"/>
              </a:rPr>
              <a:t>What was actually said</a:t>
            </a:r>
          </a:p>
        </p:txBody>
      </p:sp>
    </p:spTree>
    <p:extLst>
      <p:ext uri="{BB962C8B-B14F-4D97-AF65-F5344CB8AC3E}">
        <p14:creationId xmlns:p14="http://schemas.microsoft.com/office/powerpoint/2010/main" val="309046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2057400" y="6096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Start with Heart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1171977" y="2052638"/>
            <a:ext cx="9942491" cy="4195762"/>
          </a:xfrm>
        </p:spPr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Good communicators are aware of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their own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natural tendencies-particularly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when they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 under stress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</a:t>
            </a:r>
          </a:p>
          <a:p>
            <a:pPr marL="0" indent="0">
              <a:buNone/>
              <a:defRPr/>
            </a:pP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84048" lvl="1" indent="-182880">
              <a:defRPr/>
            </a:pP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do you communicate when you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are stressed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</a:p>
          <a:p>
            <a:pPr marL="384048" lvl="1" indent="-182880">
              <a:defRPr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How do you communicate when you </a:t>
            </a:r>
            <a:r>
              <a:rPr lang="en-US" sz="32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feel threatened</a:t>
            </a: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?</a:t>
            </a:r>
            <a:endParaRPr lang="en-US" altLang="en-US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5873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TextBox 26"/>
          <p:cNvSpPr txBox="1">
            <a:spLocks noChangeArrowheads="1"/>
          </p:cNvSpPr>
          <p:nvPr/>
        </p:nvSpPr>
        <p:spPr bwMode="auto">
          <a:xfrm>
            <a:off x="2438400" y="1905001"/>
            <a:ext cx="7543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33CC33"/>
              </a:solidFill>
              <a:latin typeface="Adobe Gothic Std B"/>
              <a:ea typeface="Adobe Gothic Std B"/>
              <a:cs typeface="Adobe Gothic Std B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33CC33"/>
              </a:solidFill>
              <a:latin typeface="Adobe Gothic Std B"/>
              <a:ea typeface="Adobe Gothic Std B"/>
              <a:cs typeface="Adobe Gothic Std B"/>
            </a:endParaRPr>
          </a:p>
        </p:txBody>
      </p:sp>
      <p:sp>
        <p:nvSpPr>
          <p:cNvPr id="102404" name="Content Placeholder 2"/>
          <p:cNvSpPr txBox="1">
            <a:spLocks/>
          </p:cNvSpPr>
          <p:nvPr/>
        </p:nvSpPr>
        <p:spPr bwMode="auto">
          <a:xfrm>
            <a:off x="1981200" y="1600200"/>
            <a:ext cx="4040188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4488" indent="-344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endParaRPr lang="en-US" altLang="en-US" sz="1700"/>
          </a:p>
        </p:txBody>
      </p:sp>
      <p:sp>
        <p:nvSpPr>
          <p:cNvPr id="102405" name="Content Placeholder 2"/>
          <p:cNvSpPr txBox="1">
            <a:spLocks/>
          </p:cNvSpPr>
          <p:nvPr/>
        </p:nvSpPr>
        <p:spPr bwMode="auto">
          <a:xfrm>
            <a:off x="6172200" y="1600200"/>
            <a:ext cx="40401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4488" indent="-344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endParaRPr lang="en-US" altLang="en-US" sz="1700"/>
          </a:p>
        </p:txBody>
      </p:sp>
      <p:sp>
        <p:nvSpPr>
          <p:cNvPr id="14345" name="TextBox 9"/>
          <p:cNvSpPr txBox="1">
            <a:spLocks noChangeArrowheads="1"/>
          </p:cNvSpPr>
          <p:nvPr/>
        </p:nvSpPr>
        <p:spPr bwMode="auto">
          <a:xfrm>
            <a:off x="10210800" y="6581776"/>
            <a:ext cx="457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12</a:t>
            </a:r>
          </a:p>
        </p:txBody>
      </p:sp>
      <p:sp>
        <p:nvSpPr>
          <p:cNvPr id="10240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 Your Story</a:t>
            </a:r>
          </a:p>
        </p:txBody>
      </p:sp>
      <p:pic>
        <p:nvPicPr>
          <p:cNvPr id="102408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6338" y="1592264"/>
            <a:ext cx="7118350" cy="4687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7121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Master My Stories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027238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en-US" sz="3000" dirty="0"/>
              <a:t>Separate facts from stories</a:t>
            </a:r>
          </a:p>
          <a:p>
            <a:endParaRPr lang="en-US" altLang="en-US" sz="3000" dirty="0"/>
          </a:p>
          <a:p>
            <a:r>
              <a:rPr lang="en-US" altLang="en-US" sz="3000" dirty="0"/>
              <a:t>Watch for three clever stories</a:t>
            </a:r>
          </a:p>
          <a:p>
            <a:pPr lvl="1"/>
            <a:r>
              <a:rPr lang="en-US" altLang="en-US" sz="3000" dirty="0">
                <a:ea typeface="MS PGothic" panose="020B0600070205080204" pitchFamily="34" charset="-128"/>
              </a:rPr>
              <a:t>Victim, Villain and Helpless</a:t>
            </a:r>
          </a:p>
          <a:p>
            <a:pPr lvl="1"/>
            <a:endParaRPr lang="en-US" altLang="en-US" sz="3000" dirty="0">
              <a:ea typeface="MS PGothic" panose="020B0600070205080204" pitchFamily="34" charset="-128"/>
            </a:endParaRPr>
          </a:p>
          <a:p>
            <a:r>
              <a:rPr lang="en-US" altLang="en-US" sz="3000" dirty="0"/>
              <a:t>Tell the rest of the story</a:t>
            </a:r>
          </a:p>
          <a:p>
            <a:pPr lvl="1">
              <a:buFont typeface="Wingdings" panose="05000000000000000000" pitchFamily="2" charset="2"/>
              <a:buNone/>
            </a:pPr>
            <a:endParaRPr lang="en-US" altLang="en-US" sz="3000" dirty="0" smtClean="0">
              <a:ea typeface="MS PGothic" panose="020B0600070205080204" pitchFamily="34" charset="-128"/>
            </a:endParaRPr>
          </a:p>
        </p:txBody>
      </p:sp>
      <p:pic>
        <p:nvPicPr>
          <p:cNvPr id="1026" name="Picture 2" descr="Image result for villain clipart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CFEFC"/>
              </a:clrFrom>
              <a:clrTo>
                <a:srgbClr val="FCFEFC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5575" y="2308538"/>
            <a:ext cx="2435225" cy="2921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8880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Master My Stories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875763" y="1737360"/>
            <a:ext cx="11204620" cy="4724400"/>
          </a:xfrm>
        </p:spPr>
        <p:txBody>
          <a:bodyPr rtlCol="0">
            <a:noAutofit/>
          </a:bodyPr>
          <a:lstStyle/>
          <a:p>
            <a:pPr defTabSz="457207">
              <a:buClr>
                <a:schemeClr val="bg2">
                  <a:lumMod val="40000"/>
                  <a:lumOff val="60000"/>
                </a:schemeClr>
              </a:buClr>
              <a:buFont typeface="Wingdings" panose="05000000000000000000" pitchFamily="2" charset="2"/>
              <a:buChar char="Ø"/>
              <a:defRPr/>
            </a:pPr>
            <a:r>
              <a:rPr lang="en-US" altLang="en-US" sz="3000" u="sng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Tell the rest of the story….</a:t>
            </a:r>
          </a:p>
          <a:p>
            <a:pPr defTabSz="457207">
              <a:buFont typeface="Wingdings" panose="05000000000000000000" pitchFamily="2" charset="2"/>
              <a:buChar char="Ø"/>
              <a:defRPr/>
            </a:pPr>
            <a:r>
              <a:rPr lang="en-US" alt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Am I pretending not to notice my role in the problem?</a:t>
            </a:r>
          </a:p>
          <a:p>
            <a:pPr defTabSz="457207">
              <a:buFont typeface="Wingdings" panose="05000000000000000000" pitchFamily="2" charset="2"/>
              <a:buChar char="Ø"/>
              <a:defRPr/>
            </a:pPr>
            <a:r>
              <a:rPr lang="en-US" alt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Why would a reasonable, rational, and decent person do this?</a:t>
            </a:r>
          </a:p>
          <a:p>
            <a:pPr defTabSz="457207">
              <a:buFont typeface="Wingdings" panose="05000000000000000000" pitchFamily="2" charset="2"/>
              <a:buChar char="Ø"/>
              <a:defRPr/>
            </a:pPr>
            <a:r>
              <a:rPr lang="en-US" alt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What should I do right now to move toward what I really want?</a:t>
            </a:r>
          </a:p>
          <a:p>
            <a:pPr marL="342906" indent="-342906" defTabSz="457207">
              <a:buClr>
                <a:schemeClr val="bg2">
                  <a:lumMod val="40000"/>
                  <a:lumOff val="60000"/>
                </a:schemeClr>
              </a:buClr>
              <a:buFont typeface="Wingdings 3" charset="2"/>
              <a:buChar char=""/>
              <a:defRPr/>
            </a:pPr>
            <a:endParaRPr lang="en-US" altLang="en-US" sz="3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42906" indent="-342906" defTabSz="457207">
              <a:buClr>
                <a:schemeClr val="bg2">
                  <a:lumMod val="40000"/>
                  <a:lumOff val="60000"/>
                </a:schemeClr>
              </a:buClr>
              <a:buNone/>
              <a:defRPr/>
            </a:pPr>
            <a:r>
              <a:rPr lang="en-US" altLang="en-US" sz="3000" u="sng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Activity</a:t>
            </a:r>
            <a:r>
              <a:rPr lang="en-US" alt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:  Watch video clip, how could this same example be </a:t>
            </a:r>
            <a:r>
              <a:rPr lang="en-US" altLang="en-US" sz="3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applied </a:t>
            </a:r>
            <a:r>
              <a:rPr lang="en-US" altLang="en-US" sz="3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workplace?</a:t>
            </a:r>
          </a:p>
        </p:txBody>
      </p:sp>
    </p:spTree>
    <p:extLst>
      <p:ext uri="{BB962C8B-B14F-4D97-AF65-F5344CB8AC3E}">
        <p14:creationId xmlns:p14="http://schemas.microsoft.com/office/powerpoint/2010/main" val="392352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7" name="TextBox 26"/>
          <p:cNvSpPr txBox="1">
            <a:spLocks noChangeArrowheads="1"/>
          </p:cNvSpPr>
          <p:nvPr/>
        </p:nvSpPr>
        <p:spPr bwMode="auto">
          <a:xfrm>
            <a:off x="2438400" y="1905001"/>
            <a:ext cx="7543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33CC33"/>
              </a:solidFill>
              <a:latin typeface="Adobe Gothic Std B"/>
              <a:ea typeface="Adobe Gothic Std B"/>
              <a:cs typeface="Adobe Gothic Std B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>
              <a:solidFill>
                <a:srgbClr val="33CC33"/>
              </a:solidFill>
              <a:latin typeface="Adobe Gothic Std B"/>
              <a:ea typeface="Adobe Gothic Std B"/>
              <a:cs typeface="Adobe Gothic Std B"/>
            </a:endParaRPr>
          </a:p>
        </p:txBody>
      </p:sp>
      <p:sp>
        <p:nvSpPr>
          <p:cNvPr id="98308" name="Content Placeholder 2"/>
          <p:cNvSpPr txBox="1">
            <a:spLocks/>
          </p:cNvSpPr>
          <p:nvPr/>
        </p:nvSpPr>
        <p:spPr bwMode="auto">
          <a:xfrm>
            <a:off x="1981200" y="1600200"/>
            <a:ext cx="4040188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4488" indent="-344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endParaRPr lang="en-US" altLang="en-US" sz="1700"/>
          </a:p>
        </p:txBody>
      </p:sp>
      <p:sp>
        <p:nvSpPr>
          <p:cNvPr id="98309" name="Content Placeholder 2"/>
          <p:cNvSpPr txBox="1">
            <a:spLocks/>
          </p:cNvSpPr>
          <p:nvPr/>
        </p:nvSpPr>
        <p:spPr bwMode="auto">
          <a:xfrm>
            <a:off x="6172200" y="1600200"/>
            <a:ext cx="4040188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4488" indent="-344488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200000"/>
              </a:lnSpc>
            </a:pPr>
            <a:endParaRPr lang="en-US" altLang="en-US" sz="1700"/>
          </a:p>
        </p:txBody>
      </p:sp>
      <p:sp>
        <p:nvSpPr>
          <p:cNvPr id="14345" name="TextBox 9"/>
          <p:cNvSpPr txBox="1">
            <a:spLocks noChangeArrowheads="1"/>
          </p:cNvSpPr>
          <p:nvPr/>
        </p:nvSpPr>
        <p:spPr bwMode="auto">
          <a:xfrm>
            <a:off x="10210800" y="6581776"/>
            <a:ext cx="457200" cy="27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US" sz="1200" dirty="0">
                <a:solidFill>
                  <a:schemeClr val="bg1">
                    <a:lumMod val="65000"/>
                  </a:schemeClr>
                </a:solidFill>
              </a:rPr>
              <a:t>12</a:t>
            </a:r>
          </a:p>
        </p:txBody>
      </p:sp>
      <p:sp>
        <p:nvSpPr>
          <p:cNvPr id="98311" name="Title 1"/>
          <p:cNvSpPr>
            <a:spLocks noGrp="1"/>
          </p:cNvSpPr>
          <p:nvPr>
            <p:ph type="title"/>
          </p:nvPr>
        </p:nvSpPr>
        <p:spPr>
          <a:xfrm>
            <a:off x="1066800" y="-248066"/>
            <a:ext cx="10058400" cy="1450757"/>
          </a:xfrm>
        </p:spPr>
        <p:txBody>
          <a:bodyPr>
            <a:normAutofit/>
          </a:bodyPr>
          <a:lstStyle/>
          <a:p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Performance Review</a:t>
            </a:r>
          </a:p>
        </p:txBody>
      </p:sp>
      <p:pic>
        <p:nvPicPr>
          <p:cNvPr id="2" name="Performance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0350" y="1405415"/>
            <a:ext cx="9131300" cy="524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6459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 the Conversation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>
          <a:xfrm>
            <a:off x="1210614" y="2044701"/>
            <a:ext cx="7544449" cy="4195763"/>
          </a:xfrm>
        </p:spPr>
        <p:txBody>
          <a:bodyPr>
            <a:normAutofit/>
          </a:bodyPr>
          <a:lstStyle/>
          <a:p>
            <a:r>
              <a:rPr lang="en-US" altLang="en-US" sz="2800" dirty="0"/>
              <a:t>My Meaning</a:t>
            </a:r>
          </a:p>
          <a:p>
            <a:pPr lvl="1"/>
            <a:r>
              <a:rPr lang="en-US" altLang="en-US" sz="2800" dirty="0"/>
              <a:t>State My Path</a:t>
            </a:r>
          </a:p>
          <a:p>
            <a:pPr lvl="1"/>
            <a:endParaRPr lang="en-US" altLang="en-US" sz="2800" dirty="0"/>
          </a:p>
          <a:p>
            <a:r>
              <a:rPr lang="en-US" altLang="en-US" sz="2800" dirty="0"/>
              <a:t>Their Meaning</a:t>
            </a:r>
          </a:p>
          <a:p>
            <a:pPr lvl="1"/>
            <a:r>
              <a:rPr lang="en-US" altLang="en-US" sz="2800" dirty="0"/>
              <a:t>Learn to Look</a:t>
            </a:r>
          </a:p>
          <a:p>
            <a:pPr lvl="1"/>
            <a:r>
              <a:rPr lang="en-US" altLang="en-US" sz="2800" dirty="0"/>
              <a:t>Make It Safe</a:t>
            </a:r>
          </a:p>
          <a:p>
            <a:pPr lvl="1"/>
            <a:r>
              <a:rPr lang="en-US" altLang="en-US" sz="2800" dirty="0"/>
              <a:t>Explore Other's Paths</a:t>
            </a:r>
          </a:p>
        </p:txBody>
      </p:sp>
      <p:sp>
        <p:nvSpPr>
          <p:cNvPr id="74756" name="AutoShape 11" descr="Image result for path clipart fre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sp>
        <p:nvSpPr>
          <p:cNvPr id="74757" name="AutoShape 13" descr="Image result for path clipart free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  <a:ea typeface="MS PGothic" panose="020B0600070205080204" pitchFamily="34" charset="-128"/>
            </a:endParaRPr>
          </a:p>
        </p:txBody>
      </p:sp>
      <p:pic>
        <p:nvPicPr>
          <p:cNvPr id="7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8190" y="2044701"/>
            <a:ext cx="2708337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477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>
          <a:xfrm>
            <a:off x="1981200" y="443345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Pool of Shared Meaning</a:t>
            </a:r>
          </a:p>
        </p:txBody>
      </p:sp>
      <p:pic>
        <p:nvPicPr>
          <p:cNvPr id="75779" name="Picture 2" descr="Image result for swimming pool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428875" y="1600200"/>
            <a:ext cx="7334250" cy="4514850"/>
          </a:xfrm>
          <a:noFill/>
        </p:spPr>
      </p:pic>
      <p:sp>
        <p:nvSpPr>
          <p:cNvPr id="75780" name="Rectangle 3"/>
          <p:cNvSpPr>
            <a:spLocks noChangeArrowheads="1"/>
          </p:cNvSpPr>
          <p:nvPr/>
        </p:nvSpPr>
        <p:spPr bwMode="auto">
          <a:xfrm>
            <a:off x="4419600" y="3124200"/>
            <a:ext cx="45720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Get information out in the open </a:t>
            </a:r>
          </a:p>
          <a:p>
            <a:pPr>
              <a:spcBef>
                <a:spcPct val="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Create a dialogue </a:t>
            </a:r>
          </a:p>
          <a:p>
            <a:pPr algn="ctr">
              <a:spcBef>
                <a:spcPct val="0"/>
              </a:spcBef>
            </a:pPr>
            <a:r>
              <a:rPr lang="en-US" altLang="en-US" sz="2000" b="1" dirty="0">
                <a:solidFill>
                  <a:schemeClr val="bg1"/>
                </a:solidFill>
                <a:latin typeface="Arial" panose="020B0604020202020204" pitchFamily="34" charset="0"/>
                <a:ea typeface="MS PGothic" panose="020B0600070205080204" pitchFamily="34" charset="-128"/>
              </a:rPr>
              <a:t>Don’t debate, stay silent, or run away Contribute your information</a:t>
            </a:r>
          </a:p>
        </p:txBody>
      </p:sp>
    </p:spTree>
    <p:extLst>
      <p:ext uri="{BB962C8B-B14F-4D97-AF65-F5344CB8AC3E}">
        <p14:creationId xmlns:p14="http://schemas.microsoft.com/office/powerpoint/2010/main" val="372838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STATE My Path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idx="1"/>
          </p:nvPr>
        </p:nvSpPr>
        <p:spPr>
          <a:xfrm>
            <a:off x="2451279" y="1971850"/>
            <a:ext cx="6711950" cy="4195763"/>
          </a:xfrm>
        </p:spPr>
        <p:txBody>
          <a:bodyPr>
            <a:normAutofit fontScale="92500"/>
          </a:bodyPr>
          <a:lstStyle/>
          <a:p>
            <a:r>
              <a:rPr lang="en-US" altLang="en-US" sz="2800" b="1" dirty="0"/>
              <a:t>STATE</a:t>
            </a:r>
            <a:r>
              <a:rPr lang="en-US" altLang="en-US" sz="2800" dirty="0"/>
              <a:t>:</a:t>
            </a:r>
          </a:p>
          <a:p>
            <a:pPr lvl="1"/>
            <a:r>
              <a:rPr lang="en-US" altLang="en-US" sz="2800" b="1" dirty="0">
                <a:ea typeface="MS PGothic" panose="020B0600070205080204" pitchFamily="34" charset="-128"/>
              </a:rPr>
              <a:t>S</a:t>
            </a:r>
            <a:r>
              <a:rPr lang="en-US" altLang="en-US" sz="2800" dirty="0">
                <a:ea typeface="MS PGothic" panose="020B0600070205080204" pitchFamily="34" charset="-128"/>
              </a:rPr>
              <a:t>hare your facts</a:t>
            </a:r>
          </a:p>
          <a:p>
            <a:pPr lvl="1"/>
            <a:r>
              <a:rPr lang="en-US" altLang="en-US" sz="2800" b="1" dirty="0">
                <a:ea typeface="MS PGothic" panose="020B0600070205080204" pitchFamily="34" charset="-128"/>
              </a:rPr>
              <a:t>T</a:t>
            </a:r>
            <a:r>
              <a:rPr lang="en-US" altLang="en-US" sz="2800" dirty="0">
                <a:ea typeface="MS PGothic" panose="020B0600070205080204" pitchFamily="34" charset="-128"/>
              </a:rPr>
              <a:t>ell your story</a:t>
            </a:r>
          </a:p>
          <a:p>
            <a:pPr lvl="1"/>
            <a:r>
              <a:rPr lang="en-US" altLang="en-US" sz="2800" b="1" dirty="0">
                <a:ea typeface="MS PGothic" panose="020B0600070205080204" pitchFamily="34" charset="-128"/>
              </a:rPr>
              <a:t>A</a:t>
            </a:r>
            <a:r>
              <a:rPr lang="en-US" altLang="en-US" sz="2800" dirty="0">
                <a:ea typeface="MS PGothic" panose="020B0600070205080204" pitchFamily="34" charset="-128"/>
              </a:rPr>
              <a:t>sk for others’ paths (what)</a:t>
            </a:r>
          </a:p>
          <a:p>
            <a:pPr lvl="1"/>
            <a:r>
              <a:rPr lang="en-US" altLang="en-US" sz="2800" b="1" dirty="0">
                <a:ea typeface="MS PGothic" panose="020B0600070205080204" pitchFamily="34" charset="-128"/>
              </a:rPr>
              <a:t>T</a:t>
            </a:r>
            <a:r>
              <a:rPr lang="en-US" altLang="en-US" sz="2800" dirty="0">
                <a:ea typeface="MS PGothic" panose="020B0600070205080204" pitchFamily="34" charset="-128"/>
              </a:rPr>
              <a:t>alk tentatively</a:t>
            </a:r>
          </a:p>
          <a:p>
            <a:pPr lvl="1"/>
            <a:r>
              <a:rPr lang="en-US" altLang="en-US" sz="2800" b="1" dirty="0">
                <a:ea typeface="MS PGothic" panose="020B0600070205080204" pitchFamily="34" charset="-128"/>
              </a:rPr>
              <a:t>E</a:t>
            </a:r>
            <a:r>
              <a:rPr lang="en-US" altLang="en-US" sz="2800" dirty="0">
                <a:ea typeface="MS PGothic" panose="020B0600070205080204" pitchFamily="34" charset="-128"/>
              </a:rPr>
              <a:t>ncourage testing (how)</a:t>
            </a:r>
          </a:p>
          <a:p>
            <a:pPr lvl="1"/>
            <a:endParaRPr lang="en-US" altLang="en-US" sz="2800" dirty="0">
              <a:ea typeface="MS PGothic" panose="020B0600070205080204" pitchFamily="34" charset="-128"/>
            </a:endParaRPr>
          </a:p>
          <a:p>
            <a:pPr marL="0" indent="0">
              <a:buNone/>
            </a:pPr>
            <a:r>
              <a:rPr lang="en-US" altLang="en-US" sz="2800" dirty="0"/>
              <a:t>Am I really open to others’ views?</a:t>
            </a:r>
          </a:p>
          <a:p>
            <a:pPr marL="0" indent="0">
              <a:buNone/>
            </a:pPr>
            <a:r>
              <a:rPr lang="en-US" altLang="en-US" sz="2800" dirty="0"/>
              <a:t>Am </a:t>
            </a:r>
            <a:r>
              <a:rPr lang="en-US" altLang="en-US" sz="2800" dirty="0"/>
              <a:t>I confidently expressing my own views?</a:t>
            </a:r>
          </a:p>
          <a:p>
            <a:pPr lvl="1"/>
            <a:endParaRPr lang="en-US" altLang="en-US" sz="2600" dirty="0">
              <a:ea typeface="MS PGothic" panose="020B0600070205080204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995557" y="3390498"/>
            <a:ext cx="390363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i="1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ＭＳ Ｐゴシック" panose="020B0600070205080204" pitchFamily="34" charset="-128"/>
              </a:rPr>
              <a:t>My  Meaning</a:t>
            </a:r>
          </a:p>
        </p:txBody>
      </p:sp>
    </p:spTree>
    <p:extLst>
      <p:ext uri="{BB962C8B-B14F-4D97-AF65-F5344CB8AC3E}">
        <p14:creationId xmlns:p14="http://schemas.microsoft.com/office/powerpoint/2010/main" val="951017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to Look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1905001"/>
            <a:ext cx="8229600" cy="4525963"/>
          </a:xfrm>
        </p:spPr>
        <p:txBody>
          <a:bodyPr>
            <a:normAutofit/>
          </a:bodyPr>
          <a:lstStyle/>
          <a:p>
            <a:r>
              <a:rPr lang="en-US" altLang="en-US" sz="3000" dirty="0" smtClean="0"/>
              <a:t>Look for when a conversation becomes crucial</a:t>
            </a:r>
          </a:p>
          <a:p>
            <a:r>
              <a:rPr lang="en-US" altLang="en-US" sz="3000" dirty="0" smtClean="0"/>
              <a:t>Look for silence and violence</a:t>
            </a:r>
          </a:p>
          <a:p>
            <a:r>
              <a:rPr lang="en-US" altLang="en-US" sz="3000" dirty="0" smtClean="0"/>
              <a:t>Learn to look for your own Style Under Stress</a:t>
            </a:r>
          </a:p>
        </p:txBody>
      </p:sp>
      <p:pic>
        <p:nvPicPr>
          <p:cNvPr id="2052" name="Picture 4" descr="Image result for magnifying glass clipart transparen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2013" y="3810000"/>
            <a:ext cx="2497971" cy="248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782634" y="4876800"/>
            <a:ext cx="43588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defRPr/>
            </a:pPr>
            <a:r>
              <a:rPr lang="en-US" sz="5400" b="1" dirty="0">
                <a:ln w="0"/>
                <a:solidFill>
                  <a:srgbClr val="FFFF00"/>
                </a:solidFill>
                <a:ea typeface="ＭＳ Ｐゴシック" panose="020B0600070205080204" pitchFamily="34" charset="-128"/>
              </a:rPr>
              <a:t>Their Meaning</a:t>
            </a:r>
          </a:p>
        </p:txBody>
      </p:sp>
    </p:spTree>
    <p:extLst>
      <p:ext uri="{BB962C8B-B14F-4D97-AF65-F5344CB8AC3E}">
        <p14:creationId xmlns:p14="http://schemas.microsoft.com/office/powerpoint/2010/main" val="361277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to Look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000" dirty="0" smtClean="0"/>
              <a:t>Am I noticing signs that safety is at risk?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3000" dirty="0" smtClean="0"/>
          </a:p>
          <a:p>
            <a:r>
              <a:rPr lang="en-US" altLang="en-US" sz="3000" dirty="0" smtClean="0"/>
              <a:t>Am I moving to my Style Under Pressure?</a:t>
            </a:r>
          </a:p>
          <a:p>
            <a:endParaRPr lang="en-US" altLang="en-US" sz="3000" dirty="0" smtClean="0"/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000" u="sng" dirty="0" smtClean="0"/>
              <a:t>Activity</a:t>
            </a:r>
            <a:r>
              <a:rPr lang="en-US" altLang="en-US" sz="3000" dirty="0" smtClean="0"/>
              <a:t>:  Take a few minutes to complete the survey independently.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000" dirty="0" smtClean="0"/>
              <a:t>		-</a:t>
            </a:r>
          </a:p>
        </p:txBody>
      </p:sp>
      <p:sp>
        <p:nvSpPr>
          <p:cNvPr id="2" name="Rectangle 1"/>
          <p:cNvSpPr/>
          <p:nvPr/>
        </p:nvSpPr>
        <p:spPr>
          <a:xfrm>
            <a:off x="3782414" y="5202238"/>
            <a:ext cx="43588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Their Meaning</a:t>
            </a:r>
          </a:p>
        </p:txBody>
      </p:sp>
    </p:spTree>
    <p:extLst>
      <p:ext uri="{BB962C8B-B14F-4D97-AF65-F5344CB8AC3E}">
        <p14:creationId xmlns:p14="http://schemas.microsoft.com/office/powerpoint/2010/main" val="279633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Learn to Look: Silence or Violence</a:t>
            </a:r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sz="3000" dirty="0"/>
              <a:t>Silence – Withholding information from the pool of meaning</a:t>
            </a:r>
          </a:p>
          <a:p>
            <a:pPr marL="0" indent="0">
              <a:buNone/>
            </a:pPr>
            <a:r>
              <a:rPr lang="en-US" altLang="en-US" sz="3000" dirty="0"/>
              <a:t>Violence – Action taken to compel others to your way of thinking</a:t>
            </a:r>
            <a:endParaRPr lang="en-US" altLang="en-US" sz="3000" dirty="0"/>
          </a:p>
          <a:p>
            <a:r>
              <a:rPr lang="en-US" altLang="en-US" sz="3000" dirty="0"/>
              <a:t>The three most common forms of </a:t>
            </a:r>
            <a:r>
              <a:rPr lang="en-US" altLang="en-US" sz="3000" dirty="0" smtClean="0"/>
              <a:t>violence </a:t>
            </a:r>
            <a:r>
              <a:rPr lang="en-US" altLang="en-US" sz="3000" dirty="0"/>
              <a:t>are:</a:t>
            </a:r>
          </a:p>
          <a:p>
            <a:pPr lvl="1"/>
            <a:r>
              <a:rPr lang="en-US" altLang="en-US" sz="3000" dirty="0"/>
              <a:t>Controlling</a:t>
            </a:r>
          </a:p>
          <a:p>
            <a:pPr lvl="1"/>
            <a:r>
              <a:rPr lang="en-US" altLang="en-US" sz="3000" dirty="0"/>
              <a:t>Labeling</a:t>
            </a:r>
          </a:p>
          <a:p>
            <a:pPr lvl="1"/>
            <a:r>
              <a:rPr lang="en-US" altLang="en-US" sz="3000" dirty="0"/>
              <a:t>Attacking</a:t>
            </a:r>
          </a:p>
        </p:txBody>
      </p:sp>
      <p:sp>
        <p:nvSpPr>
          <p:cNvPr id="5" name="Rectangle 4"/>
          <p:cNvSpPr/>
          <p:nvPr/>
        </p:nvSpPr>
        <p:spPr>
          <a:xfrm>
            <a:off x="3782414" y="5202238"/>
            <a:ext cx="43588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0"/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ＭＳ Ｐゴシック" panose="020B0600070205080204" pitchFamily="34" charset="-128"/>
              </a:rPr>
              <a:t>Their Meaning</a:t>
            </a:r>
          </a:p>
        </p:txBody>
      </p:sp>
    </p:spTree>
    <p:extLst>
      <p:ext uri="{BB962C8B-B14F-4D97-AF65-F5344CB8AC3E}">
        <p14:creationId xmlns:p14="http://schemas.microsoft.com/office/powerpoint/2010/main" val="19858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It Safe</a:t>
            </a:r>
          </a:p>
        </p:txBody>
      </p:sp>
      <p:sp>
        <p:nvSpPr>
          <p:cNvPr id="8397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000" dirty="0" smtClean="0"/>
              <a:t>Have I established Mutual Purpose?</a:t>
            </a:r>
          </a:p>
          <a:p>
            <a:r>
              <a:rPr lang="en-US" altLang="en-US" sz="3000" dirty="0" smtClean="0"/>
              <a:t>Have I maintained respect?</a:t>
            </a:r>
          </a:p>
          <a:p>
            <a:r>
              <a:rPr lang="en-US" altLang="en-US" sz="3000" u="sng" dirty="0" smtClean="0"/>
              <a:t>Activity</a:t>
            </a:r>
            <a:r>
              <a:rPr lang="en-US" altLang="en-US" sz="3000" dirty="0" smtClean="0"/>
              <a:t>:  Watch video clip. “Mutual Respect” Share an example of how we can “make it safe” for our staff members.</a:t>
            </a:r>
          </a:p>
          <a:p>
            <a:pPr>
              <a:buFont typeface="Wingdings" panose="05000000000000000000" pitchFamily="2" charset="2"/>
              <a:buNone/>
            </a:pPr>
            <a:r>
              <a:rPr lang="en-US" altLang="en-US" sz="3000" dirty="0"/>
              <a:t>https://www.youtube.com/watch?v=_YnvaTnzV-0&amp;index=4&amp;list=PL114AB9079C66B3C9</a:t>
            </a:r>
            <a:endParaRPr lang="en-US" altLang="en-US" sz="3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680457" y="5407429"/>
            <a:ext cx="43588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ＭＳ Ｐゴシック" panose="020B0600070205080204" pitchFamily="34" charset="-128"/>
              </a:rPr>
              <a:t>Their Meaning</a:t>
            </a:r>
          </a:p>
        </p:txBody>
      </p:sp>
    </p:spTree>
    <p:extLst>
      <p:ext uri="{BB962C8B-B14F-4D97-AF65-F5344CB8AC3E}">
        <p14:creationId xmlns:p14="http://schemas.microsoft.com/office/powerpoint/2010/main" val="246219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457200"/>
            <a:ext cx="8229600" cy="1143000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It Safe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altLang="en-US" dirty="0" smtClean="0"/>
          </a:p>
          <a:p>
            <a:r>
              <a:rPr lang="en-US" altLang="en-US" sz="3000" dirty="0" smtClean="0"/>
              <a:t>Apologize when appropriate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3000" dirty="0" smtClean="0"/>
          </a:p>
          <a:p>
            <a:r>
              <a:rPr lang="en-US" altLang="en-US" sz="3000" dirty="0" smtClean="0"/>
              <a:t>Contrast to fix misunderstandings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 sz="3000" dirty="0" smtClean="0"/>
          </a:p>
          <a:p>
            <a:r>
              <a:rPr lang="en-US" altLang="en-US" sz="3000" dirty="0" smtClean="0"/>
              <a:t>Create Mutual Purpose</a:t>
            </a:r>
          </a:p>
        </p:txBody>
      </p:sp>
      <p:sp>
        <p:nvSpPr>
          <p:cNvPr id="4" name="Rectangle 3"/>
          <p:cNvSpPr/>
          <p:nvPr/>
        </p:nvSpPr>
        <p:spPr>
          <a:xfrm>
            <a:off x="3782414" y="5202238"/>
            <a:ext cx="43588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ＭＳ Ｐゴシック" panose="020B0600070205080204" pitchFamily="34" charset="-128"/>
              </a:rPr>
              <a:t>Their Meaning</a:t>
            </a:r>
          </a:p>
        </p:txBody>
      </p:sp>
    </p:spTree>
    <p:extLst>
      <p:ext uri="{BB962C8B-B14F-4D97-AF65-F5344CB8AC3E}">
        <p14:creationId xmlns:p14="http://schemas.microsoft.com/office/powerpoint/2010/main" val="2692881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Make it Safe – Mutual Purpose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000" dirty="0"/>
              <a:t>USE CRIB to get to mutual purpose </a:t>
            </a:r>
          </a:p>
          <a:p>
            <a:r>
              <a:rPr lang="en-US" sz="3000" dirty="0" smtClean="0"/>
              <a:t>Commit </a:t>
            </a:r>
            <a:r>
              <a:rPr lang="en-US" sz="3000" dirty="0"/>
              <a:t>to seek mutual purpose </a:t>
            </a:r>
          </a:p>
          <a:p>
            <a:r>
              <a:rPr lang="en-US" sz="3000" dirty="0" smtClean="0"/>
              <a:t>Recognize </a:t>
            </a:r>
            <a:r>
              <a:rPr lang="en-US" sz="3000" dirty="0"/>
              <a:t>the purpose behind the strategy </a:t>
            </a:r>
          </a:p>
          <a:p>
            <a:r>
              <a:rPr lang="en-US" sz="3000" dirty="0" smtClean="0"/>
              <a:t>Invent </a:t>
            </a:r>
            <a:r>
              <a:rPr lang="en-US" sz="3000" dirty="0"/>
              <a:t>a mutual purpose </a:t>
            </a:r>
            <a:endParaRPr lang="en-US" sz="3000" dirty="0" smtClean="0"/>
          </a:p>
          <a:p>
            <a:r>
              <a:rPr lang="en-US" sz="3000" dirty="0" smtClean="0"/>
              <a:t>Brainstorm </a:t>
            </a:r>
            <a:r>
              <a:rPr lang="en-US" sz="3000" dirty="0"/>
              <a:t>new strategies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5B324-3A98-43FE-8BD8-3950548E762E}" type="slidenum">
              <a:rPr lang="en-US" altLang="en-US" smtClean="0"/>
              <a:pPr>
                <a:defRPr/>
              </a:pPr>
              <a:t>29</a:t>
            </a:fld>
            <a:endParaRPr lang="en-US" altLang="en-US"/>
          </a:p>
        </p:txBody>
      </p:sp>
      <p:pic>
        <p:nvPicPr>
          <p:cNvPr id="1026" name="Picture 2" descr="Image result for safety zone clipart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3609" y="386318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2371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Explore Others’ Paths</a:t>
            </a:r>
            <a:r>
              <a:rPr lang="en-US" altLang="en-US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000" dirty="0" smtClean="0"/>
              <a:t>Explore with added </a:t>
            </a:r>
            <a:r>
              <a:rPr lang="en-US" altLang="en-US" sz="3000" b="1" dirty="0" smtClean="0"/>
              <a:t>AMPP</a:t>
            </a:r>
            <a:r>
              <a:rPr lang="en-US" altLang="en-US" sz="3000" dirty="0" smtClean="0"/>
              <a:t>s:</a:t>
            </a:r>
          </a:p>
          <a:p>
            <a:pPr lvl="1"/>
            <a:r>
              <a:rPr lang="en-US" altLang="en-US" sz="3000" b="1" dirty="0" smtClean="0">
                <a:ea typeface="MS PGothic" panose="020B0600070205080204" pitchFamily="34" charset="-128"/>
              </a:rPr>
              <a:t>A</a:t>
            </a:r>
            <a:r>
              <a:rPr lang="en-US" altLang="en-US" sz="3000" dirty="0" smtClean="0">
                <a:ea typeface="MS PGothic" panose="020B0600070205080204" pitchFamily="34" charset="-128"/>
              </a:rPr>
              <a:t>sk</a:t>
            </a:r>
          </a:p>
          <a:p>
            <a:pPr lvl="1"/>
            <a:r>
              <a:rPr lang="en-US" altLang="en-US" sz="3000" b="1" dirty="0" smtClean="0">
                <a:ea typeface="MS PGothic" panose="020B0600070205080204" pitchFamily="34" charset="-128"/>
              </a:rPr>
              <a:t>M</a:t>
            </a:r>
            <a:r>
              <a:rPr lang="en-US" altLang="en-US" sz="3000" dirty="0" smtClean="0">
                <a:ea typeface="MS PGothic" panose="020B0600070205080204" pitchFamily="34" charset="-128"/>
              </a:rPr>
              <a:t>irror</a:t>
            </a:r>
          </a:p>
          <a:p>
            <a:pPr lvl="1"/>
            <a:r>
              <a:rPr lang="en-US" altLang="en-US" sz="3000" b="1" dirty="0" smtClean="0">
                <a:ea typeface="MS PGothic" panose="020B0600070205080204" pitchFamily="34" charset="-128"/>
              </a:rPr>
              <a:t>P</a:t>
            </a:r>
            <a:r>
              <a:rPr lang="en-US" altLang="en-US" sz="3000" dirty="0" smtClean="0">
                <a:ea typeface="MS PGothic" panose="020B0600070205080204" pitchFamily="34" charset="-128"/>
              </a:rPr>
              <a:t>araphrase</a:t>
            </a:r>
          </a:p>
          <a:p>
            <a:pPr lvl="1"/>
            <a:r>
              <a:rPr lang="en-US" altLang="en-US" sz="3000" b="1" dirty="0" smtClean="0">
                <a:ea typeface="MS PGothic" panose="020B0600070205080204" pitchFamily="34" charset="-128"/>
              </a:rPr>
              <a:t>P</a:t>
            </a:r>
            <a:r>
              <a:rPr lang="en-US" altLang="en-US" sz="3000" dirty="0" smtClean="0">
                <a:ea typeface="MS PGothic" panose="020B0600070205080204" pitchFamily="34" charset="-128"/>
              </a:rPr>
              <a:t>rime</a:t>
            </a:r>
          </a:p>
          <a:p>
            <a:r>
              <a:rPr lang="en-US" altLang="en-US" sz="3000" dirty="0" smtClean="0"/>
              <a:t>Am I actively exploring others’ views?</a:t>
            </a:r>
          </a:p>
          <a:p>
            <a:endParaRPr lang="en-US" altLang="en-US" sz="3000" dirty="0" smtClean="0">
              <a:ea typeface="MS PGothic" panose="020B0600070205080204" pitchFamily="34" charset="-128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71193" y="5202238"/>
            <a:ext cx="4381329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5400" b="1" i="1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ea typeface="ＭＳ Ｐゴシック" panose="020B0600070205080204" pitchFamily="34" charset="-128"/>
              </a:rPr>
              <a:t>Their Meaning</a:t>
            </a:r>
          </a:p>
        </p:txBody>
      </p:sp>
    </p:spTree>
    <p:extLst>
      <p:ext uri="{BB962C8B-B14F-4D97-AF65-F5344CB8AC3E}">
        <p14:creationId xmlns:p14="http://schemas.microsoft.com/office/powerpoint/2010/main" val="278687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1981200" y="601804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After the Conversation </a:t>
            </a:r>
            <a:b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 to Action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idx="1"/>
          </p:nvPr>
        </p:nvSpPr>
        <p:spPr>
          <a:xfrm>
            <a:off x="1981200" y="2057401"/>
            <a:ext cx="8927206" cy="4525963"/>
          </a:xfrm>
        </p:spPr>
        <p:txBody>
          <a:bodyPr/>
          <a:lstStyle/>
          <a:p>
            <a:r>
              <a:rPr lang="en-US" altLang="en-US" sz="3000" dirty="0"/>
              <a:t>Turn crucial conversations in action and results</a:t>
            </a:r>
            <a:endParaRPr lang="en-US" altLang="en-US" sz="3000" dirty="0" smtClean="0"/>
          </a:p>
          <a:p>
            <a:r>
              <a:rPr lang="en-US" altLang="en-US" sz="3000" dirty="0" smtClean="0"/>
              <a:t>Decide how to decide</a:t>
            </a:r>
          </a:p>
          <a:p>
            <a:r>
              <a:rPr lang="en-US" altLang="en-US" sz="3000" dirty="0" smtClean="0"/>
              <a:t>Document who does what by when and follow-up</a:t>
            </a:r>
          </a:p>
          <a:p>
            <a:r>
              <a:rPr lang="en-US" altLang="en-US" sz="3000" dirty="0" smtClean="0"/>
              <a:t>How will we follow-up?</a:t>
            </a:r>
          </a:p>
          <a:p>
            <a:r>
              <a:rPr lang="en-US" altLang="en-US" sz="3000" dirty="0" smtClean="0"/>
              <a:t>What is the plan from here?</a:t>
            </a: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70106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Crucial 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Conversation </a:t>
            </a:r>
            <a:b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Planner </a:t>
            </a: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 1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000" dirty="0" smtClean="0"/>
              <a:t>Individually, identify a needed Crucial Conversations</a:t>
            </a:r>
          </a:p>
          <a:p>
            <a:r>
              <a:rPr lang="en-US" sz="3000" dirty="0" smtClean="0"/>
              <a:t>Complete the Crucial Conversation Planner</a:t>
            </a:r>
          </a:p>
          <a:p>
            <a:r>
              <a:rPr lang="en-US" sz="3000" dirty="0" smtClean="0"/>
              <a:t>Be prepared to share in small groups</a:t>
            </a:r>
          </a:p>
          <a:p>
            <a:endParaRPr lang="en-US" sz="3000" dirty="0" smtClean="0"/>
          </a:p>
          <a:p>
            <a:pPr algn="ctr"/>
            <a:r>
              <a:rPr lang="en-US" sz="3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have 20 minutes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5B324-3A98-43FE-8BD8-3950548E762E}" type="slidenum">
              <a:rPr lang="en-US" altLang="en-US" smtClean="0"/>
              <a:pPr>
                <a:defRPr/>
              </a:pPr>
              <a:t>32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05253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Crucial Conversation</a:t>
            </a:r>
            <a:b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Planner Part 2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en-US" sz="3000" dirty="0"/>
              <a:t>Divide into triads </a:t>
            </a:r>
          </a:p>
          <a:p>
            <a:r>
              <a:rPr lang="en-US" altLang="en-US" sz="3000" dirty="0"/>
              <a:t>Share a brief background about your needed Crucial Conversation to your triad</a:t>
            </a:r>
          </a:p>
          <a:p>
            <a:r>
              <a:rPr lang="en-US" altLang="en-US" sz="3000" dirty="0"/>
              <a:t>Deliver your conversation to your group</a:t>
            </a:r>
          </a:p>
          <a:p>
            <a:r>
              <a:rPr lang="en-US" altLang="en-US" sz="3000" dirty="0"/>
              <a:t>Provide </a:t>
            </a:r>
            <a:r>
              <a:rPr lang="en-US" altLang="en-US" sz="3000" dirty="0" smtClean="0"/>
              <a:t>supportive and corrective feedback to your team</a:t>
            </a:r>
            <a:endParaRPr lang="en-US" altLang="en-US" sz="3000" dirty="0"/>
          </a:p>
          <a:p>
            <a:endParaRPr lang="en-US" sz="3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5B324-3A98-43FE-8BD8-3950548E762E}" type="slidenum">
              <a:rPr lang="en-US" altLang="en-US" smtClean="0"/>
              <a:pPr>
                <a:defRPr/>
              </a:pPr>
              <a:t>33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76155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Crucial Role Plays</a:t>
            </a:r>
            <a:endParaRPr lang="en-US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E5B324-3A98-43FE-8BD8-3950548E762E}" type="slidenum">
              <a:rPr lang="en-US" altLang="en-US" smtClean="0"/>
              <a:pPr>
                <a:defRPr/>
              </a:pPr>
              <a:t>34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5663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itle 1"/>
          <p:cNvSpPr>
            <a:spLocks noGrp="1"/>
          </p:cNvSpPr>
          <p:nvPr>
            <p:ph type="title"/>
          </p:nvPr>
        </p:nvSpPr>
        <p:spPr>
          <a:xfrm>
            <a:off x="1898650" y="579382"/>
            <a:ext cx="8229600" cy="11430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altLang="en-US" sz="6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Crucial Conversations Start with You! </a:t>
            </a:r>
          </a:p>
        </p:txBody>
      </p:sp>
      <p:sp>
        <p:nvSpPr>
          <p:cNvPr id="97283" name="Content Placeholder 2"/>
          <p:cNvSpPr>
            <a:spLocks noGrp="1"/>
          </p:cNvSpPr>
          <p:nvPr>
            <p:ph idx="1"/>
          </p:nvPr>
        </p:nvSpPr>
        <p:spPr>
          <a:xfrm>
            <a:off x="1981200" y="2789238"/>
            <a:ext cx="8229600" cy="4525963"/>
          </a:xfrm>
        </p:spPr>
        <p:txBody>
          <a:bodyPr/>
          <a:lstStyle/>
          <a:p>
            <a:r>
              <a:rPr lang="en-US" altLang="en-US" dirty="0" smtClean="0">
                <a:hlinkClick r:id="rId2"/>
              </a:rPr>
              <a:t>https://www.youtube.com/watch?v=-TRB6YXU54A</a:t>
            </a:r>
            <a:endParaRPr lang="en-US" altLang="en-US" dirty="0" smtClean="0"/>
          </a:p>
          <a:p>
            <a:endParaRPr lang="en-US" altLang="en-US" dirty="0" smtClean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 bwMode="auto">
          <a:xfrm>
            <a:off x="1645968" y="4114801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altLang="en-US" dirty="0"/>
              <a:t>“</a:t>
            </a:r>
            <a:r>
              <a:rPr lang="en-US" alt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Tools for talking </a:t>
            </a:r>
          </a:p>
          <a:p>
            <a:pPr marL="0" indent="0" algn="ctr">
              <a:buNone/>
            </a:pPr>
            <a:r>
              <a:rPr lang="en-US" altLang="en-US" i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when stakes are high”</a:t>
            </a:r>
          </a:p>
          <a:p>
            <a:pPr marL="0" indent="0" algn="ctr">
              <a:buNone/>
            </a:pPr>
            <a:endParaRPr lang="en-US" altLang="en-US" i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ctr">
              <a:buNone/>
            </a:pPr>
            <a:endParaRPr lang="en-US" altLang="en-US" dirty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86604" y="3529626"/>
            <a:ext cx="1356580" cy="2228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7754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75</TotalTime>
  <Words>961</Words>
  <Application>Microsoft Office PowerPoint</Application>
  <PresentationFormat>Widescreen</PresentationFormat>
  <Paragraphs>233</Paragraphs>
  <Slides>35</Slides>
  <Notes>23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4" baseType="lpstr">
      <vt:lpstr>MS PGothic</vt:lpstr>
      <vt:lpstr>MS PGothic</vt:lpstr>
      <vt:lpstr>Adobe Gothic Std B</vt:lpstr>
      <vt:lpstr>Arial</vt:lpstr>
      <vt:lpstr>Calibri</vt:lpstr>
      <vt:lpstr>Calibri Light</vt:lpstr>
      <vt:lpstr>Wingdings</vt:lpstr>
      <vt:lpstr>Wingdings 3</vt:lpstr>
      <vt:lpstr>Retrospect</vt:lpstr>
      <vt:lpstr>PowerPoint Presentation</vt:lpstr>
      <vt:lpstr>Crucial Conversations</vt:lpstr>
      <vt:lpstr>Jurassic Sales Call</vt:lpstr>
      <vt:lpstr>Crucial Conversations</vt:lpstr>
      <vt:lpstr>Crucial Conversations </vt:lpstr>
      <vt:lpstr>Crucial Conversations</vt:lpstr>
      <vt:lpstr>What are Common” Crucial Conversations?      Professional  Personal</vt:lpstr>
      <vt:lpstr>Crucial Conversations</vt:lpstr>
      <vt:lpstr> Crucial Conversations  Principals and  Skills</vt:lpstr>
      <vt:lpstr>Law of Crucial Conversations</vt:lpstr>
      <vt:lpstr>Before the Conversation</vt:lpstr>
      <vt:lpstr>Get Unstuck</vt:lpstr>
      <vt:lpstr>Get Unstuck</vt:lpstr>
      <vt:lpstr>Start with Heart</vt:lpstr>
      <vt:lpstr>Start with the Heart Activity</vt:lpstr>
      <vt:lpstr>Start with Heart</vt:lpstr>
      <vt:lpstr>Master Your Story</vt:lpstr>
      <vt:lpstr>Master My Stories</vt:lpstr>
      <vt:lpstr>Master My Stories</vt:lpstr>
      <vt:lpstr>Performance Review</vt:lpstr>
      <vt:lpstr>During the Conversation</vt:lpstr>
      <vt:lpstr>Pool of Shared Meaning</vt:lpstr>
      <vt:lpstr>STATE My Path</vt:lpstr>
      <vt:lpstr>Learn to Look</vt:lpstr>
      <vt:lpstr>Learn to Look</vt:lpstr>
      <vt:lpstr>Learn to Look: Silence or Violence</vt:lpstr>
      <vt:lpstr>Make It Safe</vt:lpstr>
      <vt:lpstr>Make It Safe</vt:lpstr>
      <vt:lpstr>Make it Safe – Mutual Purpose</vt:lpstr>
      <vt:lpstr>Explore Others’ Paths </vt:lpstr>
      <vt:lpstr>After the Conversation  Move to Action</vt:lpstr>
      <vt:lpstr>Crucial Conversation  Planner Part 1</vt:lpstr>
      <vt:lpstr>Crucial Conversation  Planner Part 2</vt:lpstr>
      <vt:lpstr>Crucial Role Plays</vt:lpstr>
      <vt:lpstr>Crucial Conversations Start with You! </vt:lpstr>
    </vt:vector>
  </TitlesOfParts>
  <Company>United States Army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Turner-Lapp, Patrice S Ms NAF USA IMCOM HQ</dc:creator>
  <cp:lastModifiedBy>Turner-Lapp, Patrice S Ms NAF USA IMCOM HQ</cp:lastModifiedBy>
  <cp:revision>8</cp:revision>
  <dcterms:created xsi:type="dcterms:W3CDTF">2018-09-06T21:02:53Z</dcterms:created>
  <dcterms:modified xsi:type="dcterms:W3CDTF">2018-09-06T22:18:22Z</dcterms:modified>
</cp:coreProperties>
</file>