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5"/>
    <a:srgbClr val="FFFFD9"/>
    <a:srgbClr val="FFFFCC"/>
    <a:srgbClr val="FF7C80"/>
    <a:srgbClr val="FFCCFF"/>
    <a:srgbClr val="9966FF"/>
    <a:srgbClr val="DBF3CC"/>
    <a:srgbClr val="FFFF99"/>
    <a:srgbClr val="CCEC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annarbor.cfigroup.com\Data\Data_V\DOD\MWR\P17_01\Zreport\Production\5.%20Army\LVMV\2016%20-%20Army%20LVMV%20Macrobook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baseline="0" dirty="0" smtClean="0">
                <a:solidFill>
                  <a:schemeClr val="tx1"/>
                </a:solidFill>
              </a:rPr>
              <a:t>How likely is it that joining the U.S. military would allow you to…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479712920407383"/>
          <c:y val="2.4390243902439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89937325197492"/>
          <c:y val="0.24205556622495358"/>
          <c:w val="0.64502054892585381"/>
          <c:h val="0.602699713672154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Earn money for college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2004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0.85</c:v>
                </c:pt>
                <c:pt idx="1">
                  <c:v>0.83</c:v>
                </c:pt>
                <c:pt idx="2">
                  <c:v>0.69</c:v>
                </c:pt>
                <c:pt idx="3">
                  <c:v>0.6</c:v>
                </c:pt>
                <c:pt idx="4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06-4839-A639-64C7221B32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Have an attractive lifestyle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2004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0.63</c:v>
                </c:pt>
                <c:pt idx="1">
                  <c:v>0.48</c:v>
                </c:pt>
                <c:pt idx="2">
                  <c:v>0.44</c:v>
                </c:pt>
                <c:pt idx="3">
                  <c:v>0.36</c:v>
                </c:pt>
                <c:pt idx="4">
                  <c:v>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06-4839-A639-64C7221B32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 in contact with family and friends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2004</c:v>
                </c:pt>
                <c:pt idx="1">
                  <c:v>2007</c:v>
                </c:pt>
                <c:pt idx="2">
                  <c:v>2010</c:v>
                </c:pt>
                <c:pt idx="3">
                  <c:v>2013</c:v>
                </c:pt>
                <c:pt idx="4">
                  <c:v>2016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0.57999999999999996</c:v>
                </c:pt>
                <c:pt idx="1">
                  <c:v>0.42</c:v>
                </c:pt>
                <c:pt idx="2">
                  <c:v>0.35</c:v>
                </c:pt>
                <c:pt idx="3">
                  <c:v>0.28000000000000003</c:v>
                </c:pt>
                <c:pt idx="4">
                  <c:v>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06-4839-A639-64C7221B3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0285600"/>
        <c:axId val="470281664"/>
      </c:lineChart>
      <c:catAx>
        <c:axId val="47028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81664"/>
        <c:crosses val="autoZero"/>
        <c:auto val="1"/>
        <c:lblAlgn val="ctr"/>
        <c:lblOffset val="100"/>
        <c:noMultiLvlLbl val="0"/>
      </c:catAx>
      <c:valAx>
        <c:axId val="4702816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cross"/>
        <c:minorTickMark val="none"/>
        <c:tickLblPos val="nextTo"/>
        <c:spPr>
          <a:noFill/>
          <a:ln>
            <a:solidFill>
              <a:schemeClr val="accent1"/>
            </a:solidFill>
            <a:prstDash val="sysDot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856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u="none" dirty="0" smtClean="0">
                <a:solidFill>
                  <a:schemeClr val="tx1"/>
                </a:solidFill>
              </a:rPr>
              <a:t>Spouse Strongly Favored </a:t>
            </a:r>
            <a:r>
              <a:rPr lang="en-US" sz="1200" b="1" u="none" dirty="0" smtClean="0">
                <a:solidFill>
                  <a:srgbClr val="FF0000"/>
                </a:solidFill>
              </a:rPr>
              <a:t>Leaving</a:t>
            </a:r>
            <a:endParaRPr lang="en-US" sz="1200" b="1" u="none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010460227962352"/>
          <c:y val="0.157947850051029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878301621831589"/>
          <c:y val="0.27120727207609402"/>
          <c:w val="0.73367573043069545"/>
          <c:h val="0.5741523129716312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3300"/>
            </a:solidFill>
            <a:ln w="19050">
              <a:solidFill>
                <a:schemeClr val="tx1"/>
              </a:solidFill>
            </a:ln>
          </c:spPr>
          <c:explosion val="2"/>
          <c:dPt>
            <c:idx val="0"/>
            <c:bubble3D val="0"/>
            <c:spPr>
              <a:solidFill>
                <a:srgbClr val="003300"/>
              </a:solidFill>
              <a:ln w="19050">
                <a:solidFill>
                  <a:schemeClr val="tx1"/>
                </a:solidFill>
              </a:ln>
              <a:effectLst/>
              <a:sp3d contourW="19050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F62-4B33-BD83-80631FD99E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  <a:sp3d contourW="19050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F62-4B33-BD83-80631FD99E4A}"/>
              </c:ext>
            </c:extLst>
          </c:dPt>
          <c:dLbls>
            <c:dLbl>
              <c:idx val="0"/>
              <c:layout>
                <c:manualLayout>
                  <c:x val="-0.19388082212847435"/>
                  <c:y val="-6.04707274749213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62-4B33-BD83-80631FD99E4A}"/>
                </c:ext>
              </c:extLst>
            </c:dLbl>
            <c:dLbl>
              <c:idx val="1"/>
              <c:layout>
                <c:manualLayout>
                  <c:x val="0.15692554505685397"/>
                  <c:y val="-9.17486899619496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F62-4B33-BD83-80631FD99E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Member Stayed</c:v>
                </c:pt>
                <c:pt idx="1">
                  <c:v>Member left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0.44</c:v>
                </c:pt>
                <c:pt idx="1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62-4B33-BD83-80631FD99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200" b="1" u="none" dirty="0" smtClean="0">
                <a:solidFill>
                  <a:schemeClr val="tx1"/>
                </a:solidFill>
              </a:rPr>
              <a:t>Spouse Strongly Favored </a:t>
            </a:r>
            <a:r>
              <a:rPr lang="en-US" sz="1200" b="1" u="none" dirty="0" smtClean="0">
                <a:solidFill>
                  <a:srgbClr val="00B050"/>
                </a:solidFill>
              </a:rPr>
              <a:t>Staying</a:t>
            </a:r>
            <a:endParaRPr lang="en-US" sz="1200" b="1" u="none" dirty="0">
              <a:solidFill>
                <a:srgbClr val="00B050"/>
              </a:solidFill>
            </a:endParaRPr>
          </a:p>
        </c:rich>
      </c:tx>
      <c:layout>
        <c:manualLayout>
          <c:xMode val="edge"/>
          <c:yMode val="edge"/>
          <c:x val="0.10107244296869877"/>
          <c:y val="7.41324016374207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5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465153487756651E-3"/>
          <c:y val="0.23153983380386028"/>
          <c:w val="0.98124999999999996"/>
          <c:h val="0.7658762303149606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3300"/>
            </a:solidFill>
            <a:ln w="19050">
              <a:solidFill>
                <a:schemeClr val="tx1"/>
              </a:solidFill>
            </a:ln>
          </c:spPr>
          <c:explosion val="2"/>
          <c:dPt>
            <c:idx val="0"/>
            <c:bubble3D val="0"/>
            <c:spPr>
              <a:solidFill>
                <a:srgbClr val="003300"/>
              </a:solidFill>
              <a:ln w="19050">
                <a:solidFill>
                  <a:schemeClr val="tx1"/>
                </a:solidFill>
              </a:ln>
              <a:effectLst/>
              <a:sp3d contourW="19050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135-464C-BABD-73EBC80EB96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  <a:sp3d contourW="19050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135-464C-BABD-73EBC80EB96E}"/>
              </c:ext>
            </c:extLst>
          </c:dPt>
          <c:dLbls>
            <c:dLbl>
              <c:idx val="0"/>
              <c:layout>
                <c:manualLayout>
                  <c:x val="-0.13782823986537948"/>
                  <c:y val="-0.283669372110954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135-464C-BABD-73EBC80EB96E}"/>
                </c:ext>
              </c:extLst>
            </c:dLbl>
            <c:dLbl>
              <c:idx val="1"/>
              <c:layout>
                <c:manualLayout>
                  <c:x val="5.2223060092644442E-2"/>
                  <c:y val="0.151354149982679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135-464C-BABD-73EBC80EB9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Member Stayed</c:v>
                </c:pt>
                <c:pt idx="1">
                  <c:v>Member left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0.93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35-464C-BABD-73EBC80EB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811727649218294"/>
          <c:y val="3.9198686232814701E-2"/>
          <c:w val="0.64527559055118111"/>
          <c:h val="0.89919535278916263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READY!$M$4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3C5BA2"/>
            </a:solidFill>
            <a:ln>
              <a:solidFill>
                <a:srgbClr val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READY!$L$5:$L$9</c:f>
              <c:strCache>
                <c:ptCount val="5"/>
                <c:pt idx="0">
                  <c:v>Readiness</c:v>
                </c:pt>
                <c:pt idx="2">
                  <c:v>Manage challenges of military life</c:v>
                </c:pt>
                <c:pt idx="3">
                  <c:v>Manage challenges of deployment</c:v>
                </c:pt>
                <c:pt idx="4">
                  <c:v>Focus on your mission</c:v>
                </c:pt>
              </c:strCache>
            </c:strRef>
          </c:cat>
          <c:val>
            <c:numRef>
              <c:f>READY!$M$5:$M$9</c:f>
              <c:numCache>
                <c:formatCode>General</c:formatCode>
                <c:ptCount val="5"/>
                <c:pt idx="0">
                  <c:v>67</c:v>
                </c:pt>
                <c:pt idx="2">
                  <c:v>69</c:v>
                </c:pt>
                <c:pt idx="3">
                  <c:v>67</c:v>
                </c:pt>
                <c:pt idx="4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F-4C36-B519-447E826DEBA7}"/>
            </c:ext>
          </c:extLst>
        </c:ser>
        <c:ser>
          <c:idx val="2"/>
          <c:order val="1"/>
          <c:tx>
            <c:strRef>
              <c:f>READY!$N$4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33"/>
            </a:solidFill>
            <a:ln>
              <a:solidFill>
                <a:srgbClr val="000000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7F-4C36-B519-447E826DEBA7}"/>
                </c:ext>
              </c:extLst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7F-4C36-B519-447E826DEB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READY!$L$5:$L$9</c:f>
              <c:strCache>
                <c:ptCount val="5"/>
                <c:pt idx="0">
                  <c:v>Readiness</c:v>
                </c:pt>
                <c:pt idx="2">
                  <c:v>Manage challenges of military life</c:v>
                </c:pt>
                <c:pt idx="3">
                  <c:v>Manage challenges of deployment</c:v>
                </c:pt>
                <c:pt idx="4">
                  <c:v>Focus on your mission</c:v>
                </c:pt>
              </c:strCache>
            </c:strRef>
          </c:cat>
          <c:val>
            <c:numRef>
              <c:f>READY!$N$5:$N$9</c:f>
              <c:numCache>
                <c:formatCode>General</c:formatCode>
                <c:ptCount val="5"/>
                <c:pt idx="0">
                  <c:v>68</c:v>
                </c:pt>
                <c:pt idx="2">
                  <c:v>69</c:v>
                </c:pt>
                <c:pt idx="3">
                  <c:v>69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7F-4C36-B519-447E826DEBA7}"/>
            </c:ext>
          </c:extLst>
        </c:ser>
        <c:ser>
          <c:idx val="0"/>
          <c:order val="2"/>
          <c:tx>
            <c:strRef>
              <c:f>READY!$O$4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4D4D4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READY!$L$5:$L$9</c:f>
              <c:strCache>
                <c:ptCount val="5"/>
                <c:pt idx="0">
                  <c:v>Readiness</c:v>
                </c:pt>
                <c:pt idx="2">
                  <c:v>Manage challenges of military life</c:v>
                </c:pt>
                <c:pt idx="3">
                  <c:v>Manage challenges of deployment</c:v>
                </c:pt>
                <c:pt idx="4">
                  <c:v>Focus on your mission</c:v>
                </c:pt>
              </c:strCache>
            </c:strRef>
          </c:cat>
          <c:val>
            <c:numRef>
              <c:f>READY!$O$5:$O$9</c:f>
              <c:numCache>
                <c:formatCode>General</c:formatCode>
                <c:ptCount val="5"/>
                <c:pt idx="0">
                  <c:v>65</c:v>
                </c:pt>
                <c:pt idx="2">
                  <c:v>67</c:v>
                </c:pt>
                <c:pt idx="3">
                  <c:v>66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F-4C36-B519-447E826DE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69494272"/>
        <c:axId val="69495808"/>
      </c:barChart>
      <c:catAx>
        <c:axId val="694942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69495808"/>
        <c:crosses val="autoZero"/>
        <c:auto val="1"/>
        <c:lblAlgn val="ctr"/>
        <c:lblOffset val="100"/>
        <c:noMultiLvlLbl val="0"/>
      </c:catAx>
      <c:valAx>
        <c:axId val="69495808"/>
        <c:scaling>
          <c:orientation val="minMax"/>
          <c:max val="11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69494272"/>
        <c:crosses val="max"/>
        <c:crossBetween val="between"/>
        <c:majorUnit val="100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33983445204595325"/>
          <c:y val="0.94900243374524096"/>
          <c:w val="0.3893798938494285"/>
          <c:h val="4.6654388146137767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8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7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1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4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8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52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23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89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7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4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85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913DD-6406-419F-97F3-6AF1C857E1BB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86ED-470F-4D6F-9634-D058321E6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4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chart" Target="../charts/chart4.xml"/><Relationship Id="rId5" Type="http://schemas.openxmlformats.org/officeDocument/2006/relationships/image" Target="../media/image4.png"/><Relationship Id="rId10" Type="http://schemas.openxmlformats.org/officeDocument/2006/relationships/chart" Target="../charts/chart3.xml"/><Relationship Id="rId4" Type="http://schemas.openxmlformats.org/officeDocument/2006/relationships/image" Target="../media/image3.png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85202" y="43120"/>
            <a:ext cx="9696532" cy="6749104"/>
            <a:chOff x="-185202" y="43120"/>
            <a:chExt cx="9696532" cy="6749104"/>
          </a:xfrm>
        </p:grpSpPr>
        <p:sp>
          <p:nvSpPr>
            <p:cNvPr id="75" name="Rounded Rectangle 74"/>
            <p:cNvSpPr/>
            <p:nvPr/>
          </p:nvSpPr>
          <p:spPr>
            <a:xfrm>
              <a:off x="4312556" y="3890143"/>
              <a:ext cx="4766327" cy="23121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42817" y="46562"/>
              <a:ext cx="4204054" cy="21609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6261" y="59987"/>
              <a:ext cx="3471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spcBef>
                  <a:spcPct val="0"/>
                </a:spcBef>
                <a:defRPr b="1">
                  <a:solidFill>
                    <a:srgbClr val="00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 Semilight" panose="020B0502040204020203" pitchFamily="34" charset="-128"/>
                  <a:ea typeface="Malgun Gothic Semilight" panose="020B0502040204020203" pitchFamily="34" charset="-128"/>
                  <a:cs typeface="Malgun Gothic Semilight" panose="020B0502040204020203" pitchFamily="34" charset="-128"/>
                </a:defRPr>
              </a:lvl1pPr>
            </a:lstStyle>
            <a:p>
              <a:r>
                <a:rPr lang="en-US" dirty="0"/>
                <a:t>Army Profile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398756" y="472857"/>
              <a:ext cx="2662096" cy="440275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64888" y="516856"/>
              <a:ext cx="272709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b="1" i="1" dirty="0"/>
                <a:t>468,541 Active Duty Soldiers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65892" y="1502514"/>
              <a:ext cx="3794960" cy="510778"/>
            </a:xfrm>
            <a:prstGeom prst="roundRect">
              <a:avLst/>
            </a:prstGeom>
            <a:solidFill>
              <a:srgbClr val="003300"/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 anchor="ctr" anchorCtr="0">
              <a:spAutoFit/>
            </a:bodyPr>
            <a:lstStyle/>
            <a:p>
              <a:pPr algn="ctr">
                <a:tabLst>
                  <a:tab pos="2344680" algn="l"/>
                </a:tabLst>
              </a:pP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More than half (59%) of all Soldiers 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have family matters and responsibilities on their minds</a:t>
              </a:r>
              <a:endPara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288" y="523259"/>
              <a:ext cx="701068" cy="33417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5386" y="1012766"/>
              <a:ext cx="441609" cy="33816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4"/>
            <a:srcRect t="19965" b="15481"/>
            <a:stretch/>
          </p:blipFill>
          <p:spPr>
            <a:xfrm>
              <a:off x="809509" y="1186460"/>
              <a:ext cx="302028" cy="146567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018265" y="1088304"/>
              <a:ext cx="677335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1425575" algn="ctr"/>
                </a:tabLst>
              </a:pPr>
              <a:r>
                <a:rPr lang="en-US" sz="1000" b="1" dirty="0"/>
                <a:t>243,778</a:t>
              </a:r>
            </a:p>
            <a:p>
              <a:pPr algn="ctr">
                <a:lnSpc>
                  <a:spcPct val="90000"/>
                </a:lnSpc>
                <a:tabLst>
                  <a:tab pos="1425539" algn="ctr"/>
                </a:tabLst>
              </a:pPr>
              <a:r>
                <a:rPr lang="en-US" sz="1000" b="1" dirty="0" smtClean="0"/>
                <a:t>Spouses</a:t>
              </a:r>
              <a:endParaRPr lang="en-US" sz="1000" b="1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0678" y="1151808"/>
              <a:ext cx="186972" cy="23163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31" name="TextBox 30"/>
            <p:cNvSpPr txBox="1"/>
            <p:nvPr/>
          </p:nvSpPr>
          <p:spPr>
            <a:xfrm>
              <a:off x="2162084" y="1095228"/>
              <a:ext cx="7137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tabLst>
                  <a:tab pos="1425575" algn="ctr"/>
                </a:tabLst>
                <a:defRPr sz="1000" b="1"/>
              </a:lvl1pPr>
            </a:lstStyle>
            <a:p>
              <a:r>
                <a:rPr lang="en-US" dirty="0"/>
                <a:t>430,206</a:t>
              </a:r>
            </a:p>
            <a:p>
              <a:r>
                <a:rPr lang="en-US" dirty="0"/>
                <a:t>Children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63559" y="927668"/>
              <a:ext cx="1133644" cy="2616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100" i="1" dirty="0"/>
                <a:t>52% are married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769803" y="927668"/>
              <a:ext cx="1223412" cy="2616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sz="1100" i="1" dirty="0"/>
                <a:t>43% have children</a:t>
              </a:r>
            </a:p>
          </p:txBody>
        </p:sp>
        <p:pic>
          <p:nvPicPr>
            <p:cNvPr id="34" name="Picture 8" descr="Image result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892" y="183705"/>
              <a:ext cx="558800" cy="746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3253592" y="956729"/>
              <a:ext cx="83735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tabLst>
                  <a:tab pos="1425575" algn="ctr"/>
                </a:tabLst>
                <a:defRPr sz="1000" b="1"/>
              </a:lvl1pPr>
            </a:lstStyle>
            <a:p>
              <a:r>
                <a:rPr lang="en-US" dirty="0"/>
                <a:t>4,060</a:t>
              </a:r>
            </a:p>
            <a:p>
              <a:r>
                <a:rPr lang="en-US" dirty="0"/>
                <a:t>Adult</a:t>
              </a:r>
              <a:br>
                <a:rPr lang="en-US" dirty="0"/>
              </a:br>
              <a:r>
                <a:rPr lang="en-US" dirty="0"/>
                <a:t>Dependents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397292" y="2261922"/>
              <a:ext cx="3517879" cy="484233"/>
            </a:xfrm>
            <a:prstGeom prst="round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Every Family has unique needs, requiring a </a:t>
              </a:r>
              <a:r>
                <a:rPr lang="en-US" sz="1250" b="1" dirty="0" smtClean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   flexible and </a:t>
              </a:r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responsive service network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4312556" y="43120"/>
              <a:ext cx="4766328" cy="32379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40" name="Chart 39"/>
            <p:cNvGraphicFramePr/>
            <p:nvPr>
              <p:extLst>
                <p:ext uri="{D42A27DB-BD31-4B8C-83A1-F6EECF244321}">
                  <p14:modId xmlns:p14="http://schemas.microsoft.com/office/powerpoint/2010/main" val="3789023125"/>
                </p:ext>
              </p:extLst>
            </p:nvPr>
          </p:nvGraphicFramePr>
          <p:xfrm>
            <a:off x="5621383" y="1185328"/>
            <a:ext cx="3403600" cy="20160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41" name="TextBox 40"/>
            <p:cNvSpPr txBox="1"/>
            <p:nvPr/>
          </p:nvSpPr>
          <p:spPr>
            <a:xfrm>
              <a:off x="7927606" y="1987249"/>
              <a:ext cx="922047" cy="291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tabLst>
                  <a:tab pos="288925" algn="l"/>
                </a:tabLst>
                <a:defRPr sz="800" b="1"/>
              </a:lvl1pPr>
            </a:lstStyle>
            <a:p>
              <a:r>
                <a:rPr lang="en-US" dirty="0"/>
                <a:t>50% Earn money</a:t>
              </a:r>
              <a:br>
                <a:rPr lang="en-US" dirty="0"/>
              </a:br>
              <a:r>
                <a:rPr lang="en-US" dirty="0" smtClean="0"/>
                <a:t>         for </a:t>
              </a:r>
              <a:r>
                <a:rPr lang="en-US" dirty="0"/>
                <a:t>college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27606" y="2287175"/>
              <a:ext cx="1164101" cy="289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tabLst>
                  <a:tab pos="288925" algn="l"/>
                </a:tabLst>
                <a:defRPr sz="800" b="1"/>
              </a:lvl1pPr>
            </a:lstStyle>
            <a:p>
              <a:r>
                <a:rPr lang="en-US" dirty="0"/>
                <a:t>35% Have an attractive</a:t>
              </a:r>
              <a:br>
                <a:rPr lang="en-US" dirty="0"/>
              </a:br>
              <a:r>
                <a:rPr lang="en-US" dirty="0" smtClean="0"/>
                <a:t>         lifestyle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927606" y="2610001"/>
              <a:ext cx="1151277" cy="289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tabLst>
                  <a:tab pos="288925" algn="l"/>
                </a:tabLst>
                <a:defRPr sz="800" b="1"/>
              </a:lvl1pPr>
            </a:lstStyle>
            <a:p>
              <a:r>
                <a:rPr lang="en-US" dirty="0"/>
                <a:t>23% Be in contact with</a:t>
              </a:r>
              <a:br>
                <a:rPr lang="en-US" dirty="0"/>
              </a:br>
              <a:r>
                <a:rPr lang="en-US" dirty="0" smtClean="0"/>
                <a:t>         family </a:t>
              </a:r>
              <a:r>
                <a:rPr lang="en-US" dirty="0"/>
                <a:t>and friends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73277" y="1688808"/>
              <a:ext cx="362600" cy="190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  <a:tabLst>
                  <a:tab pos="288925" algn="l"/>
                </a:tabLst>
              </a:pPr>
              <a:r>
                <a:rPr lang="en-US" sz="800" b="1" dirty="0" smtClean="0"/>
                <a:t>85%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173277" y="1953381"/>
              <a:ext cx="362600" cy="190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  <a:tabLst>
                  <a:tab pos="288925" algn="l"/>
                </a:tabLst>
              </a:pPr>
              <a:r>
                <a:rPr lang="en-US" sz="800" b="1" dirty="0" smtClean="0"/>
                <a:t>63%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173277" y="2203721"/>
              <a:ext cx="362600" cy="190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  <a:tabLst>
                  <a:tab pos="288925" algn="l"/>
                </a:tabLst>
              </a:pPr>
              <a:r>
                <a:rPr lang="en-US" sz="800" b="1" dirty="0" smtClean="0"/>
                <a:t>58%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44738" y="59987"/>
              <a:ext cx="3471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spcBef>
                  <a:spcPct val="0"/>
                </a:spcBef>
                <a:defRPr b="1">
                  <a:solidFill>
                    <a:srgbClr val="003300"/>
                  </a:solidFill>
                  <a:latin typeface="Malgun Gothic Semilight" panose="020B0502040204020203" pitchFamily="34" charset="-128"/>
                  <a:ea typeface="Malgun Gothic Semilight" panose="020B0502040204020203" pitchFamily="34" charset="-128"/>
                  <a:cs typeface="Malgun Gothic Semilight" panose="020B0502040204020203" pitchFamily="34" charset="-128"/>
                </a:defRPr>
              </a:lvl1pPr>
            </a:lstStyle>
            <a:p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Today’s Youth 16-24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4438287" y="676222"/>
              <a:ext cx="1113322" cy="2129552"/>
            </a:xfrm>
            <a:prstGeom prst="roundRect">
              <a:avLst/>
            </a:prstGeom>
            <a:solidFill>
              <a:srgbClr val="003300"/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>
                <a:tabLst>
                  <a:tab pos="2344680" algn="l"/>
                </a:tabLst>
              </a:pPr>
              <a:r>
                <a:rPr lang="en-US" b="1" dirty="0" smtClean="0">
                  <a:solidFill>
                    <a:srgbClr val="FF0000"/>
                  </a:solidFill>
                </a:rPr>
                <a:t>IMPACT</a:t>
              </a:r>
            </a:p>
            <a:p>
              <a:pPr algn="ctr">
                <a:tabLst>
                  <a:tab pos="2344680" algn="l"/>
                </a:tabLst>
              </a:pP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Many youth never even consider the Military as a career –  only 13% seriously consider service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5621383" y="477303"/>
              <a:ext cx="3403600" cy="495811"/>
            </a:xfrm>
            <a:prstGeom prst="roundRect">
              <a:avLst/>
            </a:prstGeom>
            <a:solidFill>
              <a:srgbClr val="DBF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Youth </a:t>
              </a:r>
              <a:r>
                <a:rPr lang="en-US" sz="1200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lacks favorable associations with the </a:t>
              </a:r>
              <a:r>
                <a:rPr lang="en-US" sz="1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Military that drive </a:t>
              </a:r>
              <a:r>
                <a:rPr lang="en-US" sz="1200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consideration</a:t>
              </a:r>
              <a:endParaRPr lang="en-US" sz="1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7165847" y="945775"/>
              <a:ext cx="314671" cy="369349"/>
            </a:xfrm>
            <a:prstGeom prst="rect">
              <a:avLst/>
            </a:prstGeom>
          </p:spPr>
        </p:pic>
        <p:sp>
          <p:nvSpPr>
            <p:cNvPr id="52" name="Rounded Rectangle 51"/>
            <p:cNvSpPr/>
            <p:nvPr/>
          </p:nvSpPr>
          <p:spPr>
            <a:xfrm>
              <a:off x="5192492" y="3341132"/>
              <a:ext cx="2991580" cy="492500"/>
            </a:xfrm>
            <a:prstGeom prst="round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79% of Soldiers come from Families                            that have served in the Military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714963" y="3155146"/>
              <a:ext cx="3990717" cy="156336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7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DoD Joint Advertising, Market Research &amp; Studies (JAMRS), 2018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64773" y="2073656"/>
              <a:ext cx="3654169" cy="15287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7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from Defense Manpower Data Center (DMDC</a:t>
              </a:r>
              <a:r>
                <a:rPr lang="en-US" sz="7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), January 2018</a:t>
              </a:r>
              <a:endParaRPr lang="en-US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4820310" y="6260557"/>
              <a:ext cx="3720048" cy="531667"/>
            </a:xfrm>
            <a:prstGeom prst="round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Social support is vital for healthy coping and                   adaptation of Soldiers, spouses, and children</a:t>
              </a: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79242" y="6260557"/>
              <a:ext cx="4146910" cy="530258"/>
            </a:xfrm>
            <a:prstGeom prst="round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Spouse support of Soldier staying on active duty is a significant predictor of </a:t>
              </a:r>
              <a:r>
                <a:rPr lang="en-US" sz="1250" b="1" u="sng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actual</a:t>
              </a:r>
              <a:r>
                <a:rPr lang="en-US" sz="1250" b="1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" panose="020B0503020000020004" pitchFamily="34" charset="-127"/>
                  <a:ea typeface="Malgun Gothic" panose="020B0503020000020004" pitchFamily="34" charset="-127"/>
                  <a:cs typeface="Malgun Gothic Semilight" panose="020B0502040204020203" pitchFamily="34" charset="-128"/>
                </a:rPr>
                <a:t> retention behavior</a:t>
              </a: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4643" y="2787003"/>
              <a:ext cx="4196108" cy="34184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graphicFrame>
          <p:nvGraphicFramePr>
            <p:cNvPr id="62" name="Chart 61"/>
            <p:cNvGraphicFramePr/>
            <p:nvPr>
              <p:extLst>
                <p:ext uri="{D42A27DB-BD31-4B8C-83A1-F6EECF244321}">
                  <p14:modId xmlns:p14="http://schemas.microsoft.com/office/powerpoint/2010/main" val="2115839390"/>
                </p:ext>
              </p:extLst>
            </p:nvPr>
          </p:nvGraphicFramePr>
          <p:xfrm>
            <a:off x="-185202" y="4578559"/>
            <a:ext cx="2718870" cy="17489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64" name="TextBox 63"/>
            <p:cNvSpPr txBox="1"/>
            <p:nvPr/>
          </p:nvSpPr>
          <p:spPr>
            <a:xfrm>
              <a:off x="1159479" y="5281228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defRPr sz="10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Member</a:t>
              </a:r>
            </a:p>
            <a:p>
              <a:r>
                <a:rPr lang="en-US" dirty="0"/>
                <a:t>Stayed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34012" y="5508229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defRPr sz="10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Member</a:t>
              </a:r>
            </a:p>
            <a:p>
              <a:r>
                <a:rPr lang="en-US" dirty="0"/>
                <a:t>Left</a:t>
              </a:r>
            </a:p>
          </p:txBody>
        </p:sp>
        <p:graphicFrame>
          <p:nvGraphicFramePr>
            <p:cNvPr id="67" name="Chart 66"/>
            <p:cNvGraphicFramePr/>
            <p:nvPr>
              <p:extLst>
                <p:ext uri="{D42A27DB-BD31-4B8C-83A1-F6EECF244321}">
                  <p14:modId xmlns:p14="http://schemas.microsoft.com/office/powerpoint/2010/main" val="1763187539"/>
                </p:ext>
              </p:extLst>
            </p:nvPr>
          </p:nvGraphicFramePr>
          <p:xfrm>
            <a:off x="-175442" y="3245876"/>
            <a:ext cx="2699351" cy="13423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841912" y="4127853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90000"/>
                </a:lnSpc>
                <a:defRPr sz="10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Member</a:t>
              </a:r>
            </a:p>
            <a:p>
              <a:r>
                <a:rPr lang="en-US" dirty="0"/>
                <a:t>Stayed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05966" y="3682199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chemeClr val="bg1"/>
                  </a:solidFill>
                </a:rPr>
                <a:t>Member</a:t>
              </a:r>
            </a:p>
            <a:p>
              <a:pPr algn="ctr">
                <a:lnSpc>
                  <a:spcPct val="90000"/>
                </a:lnSpc>
              </a:pPr>
              <a:r>
                <a:rPr lang="en-US" sz="1000" b="1" dirty="0" smtClean="0">
                  <a:solidFill>
                    <a:schemeClr val="bg1"/>
                  </a:solidFill>
                </a:rPr>
                <a:t>Left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30637" y="2805980"/>
              <a:ext cx="3471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b="1" dirty="0" smtClean="0">
                  <a:solidFill>
                    <a:srgbClr val="00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algun Gothic Semilight" panose="020B0502040204020203" pitchFamily="34" charset="-128"/>
                  <a:ea typeface="Malgun Gothic Semilight" panose="020B0502040204020203" pitchFamily="34" charset="-128"/>
                  <a:cs typeface="Malgun Gothic Semilight" panose="020B0502040204020203" pitchFamily="34" charset="-128"/>
                </a:rPr>
                <a:t>Spouse Impact on Retention</a:t>
              </a:r>
              <a:endParaRPr 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2419536" y="3329107"/>
              <a:ext cx="1645920" cy="1371600"/>
            </a:xfrm>
            <a:prstGeom prst="roundRect">
              <a:avLst/>
            </a:prstGeom>
            <a:solidFill>
              <a:srgbClr val="003300"/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 anchor="ctr" anchorCtr="1">
              <a:spAutoFit/>
            </a:bodyPr>
            <a:lstStyle/>
            <a:p>
              <a:pPr algn="ctr">
                <a:tabLst>
                  <a:tab pos="2344680" algn="l"/>
                </a:tabLst>
              </a:pP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Service members whose spouses strongly favored </a:t>
              </a:r>
              <a:r>
                <a:rPr lang="en-US" sz="1200" b="1" u="sng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staying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on active duty stayed at a rate of 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about 13 </a:t>
              </a: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for every 1 who 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left</a:t>
              </a:r>
            </a:p>
          </p:txBody>
        </p:sp>
        <p:graphicFrame>
          <p:nvGraphicFramePr>
            <p:cNvPr id="70" name="Chart 69">
              <a:extLst>
                <a:ext uri="{FF2B5EF4-FFF2-40B4-BE49-F238E27FC236}">
                  <a16:creationId xmlns:a16="http://schemas.microsoft.com/office/drawing/2014/main" id="{B3819C3D-956C-4083-B760-37EA92217C2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72660822"/>
                </p:ext>
              </p:extLst>
            </p:nvPr>
          </p:nvGraphicFramePr>
          <p:xfrm>
            <a:off x="6412530" y="4167122"/>
            <a:ext cx="3098800" cy="18293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76" name="TextBox 75"/>
            <p:cNvSpPr txBox="1"/>
            <p:nvPr/>
          </p:nvSpPr>
          <p:spPr>
            <a:xfrm>
              <a:off x="4835117" y="3908310"/>
              <a:ext cx="3802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spcBef>
                  <a:spcPct val="0"/>
                </a:spcBef>
                <a:defRPr b="1">
                  <a:solidFill>
                    <a:srgbClr val="003300"/>
                  </a:solidFill>
                  <a:latin typeface="Malgun Gothic Semilight" panose="020B0502040204020203" pitchFamily="34" charset="-128"/>
                  <a:ea typeface="Malgun Gothic Semilight" panose="020B0502040204020203" pitchFamily="34" charset="-128"/>
                  <a:cs typeface="Malgun Gothic Semilight" panose="020B0502040204020203" pitchFamily="34" charset="-128"/>
                </a:defRPr>
              </a:lvl1pPr>
            </a:lstStyle>
            <a:p>
              <a:r>
                <a: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MWR Customer Satisfaction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11064" y="6073265"/>
              <a:ext cx="3654169" cy="15287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7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Office of People Analytics (OPA), April 2018</a:t>
              </a:r>
              <a:endParaRPr lang="en-US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723672" y="6085365"/>
              <a:ext cx="3990717" cy="156336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r"/>
              <a:r>
                <a:rPr lang="en-US" sz="700" i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DoD Morale, Welfare, and Recreation (MWR) Customer Satisfaction Survey, Army Results, 2016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942098" y="4387021"/>
              <a:ext cx="11902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Index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4443970" y="4929126"/>
              <a:ext cx="1920240" cy="1097280"/>
            </a:xfrm>
            <a:prstGeom prst="roundRect">
              <a:avLst/>
            </a:prstGeom>
            <a:solidFill>
              <a:srgbClr val="003300"/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lIns="0" tIns="27432" rIns="0" bIns="27432" rtlCol="0" anchor="ctr" anchorCtr="1">
              <a:spAutoFit/>
            </a:bodyPr>
            <a:lstStyle/>
            <a:p>
              <a:pPr algn="ctr">
                <a:lnSpc>
                  <a:spcPct val="95000"/>
                </a:lnSpc>
                <a:tabLst>
                  <a:tab pos="2344680" algn="l"/>
                </a:tabLst>
              </a:pPr>
              <a:r>
                <a:rPr lang="en-US" sz="115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Unit participation in          MWR Programs continues to show a </a:t>
              </a:r>
              <a:r>
                <a:rPr lang="en-US" sz="1150" b="1" u="sng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very</a:t>
              </a:r>
              <a:r>
                <a:rPr lang="en-US" sz="115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1150" b="1" u="sng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positive </a:t>
              </a:r>
              <a:r>
                <a:rPr lang="en-US" sz="115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effect    on satisfaction, readiness, resilience, retention &amp;         unit cohesion</a:t>
              </a:r>
              <a:endParaRPr lang="en-US" sz="115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5766437" y="4575953"/>
              <a:ext cx="3217816" cy="301752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r"/>
              <a:r>
                <a:rPr lang="en-US" sz="800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Q: “Indicate </a:t>
              </a:r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the degree to which you agree that MWR programs </a:t>
              </a:r>
              <a:r>
                <a:rPr lang="en-US" sz="800" b="1" dirty="0" smtClean="0">
                  <a:solidFill>
                    <a:schemeClr val="tx1"/>
                  </a:solidFill>
                  <a:latin typeface="Arial" panose="020B0604020202020204" pitchFamily="34" charset="0"/>
                </a:rPr>
                <a:t>or services at </a:t>
              </a:r>
              <a:r>
                <a:rPr lang="en-US" sz="8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your installation help you and your family”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2419536" y="4835305"/>
              <a:ext cx="1645920" cy="1188720"/>
            </a:xfrm>
            <a:prstGeom prst="roundRect">
              <a:avLst/>
            </a:prstGeom>
            <a:solidFill>
              <a:srgbClr val="003300"/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 anchor="ctr" anchorCtr="1">
              <a:spAutoFit/>
            </a:bodyPr>
            <a:lstStyle/>
            <a:p>
              <a:pPr algn="ctr">
                <a:tabLst>
                  <a:tab pos="2344680" algn="l"/>
                </a:tabLst>
              </a:pP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Service </a:t>
              </a: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members whose spouses strongly favored </a:t>
              </a:r>
              <a:r>
                <a:rPr lang="en-US" sz="1200" b="1" u="sng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leaving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12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stayed at a rate of 3 for every 4 who </a:t>
              </a:r>
              <a:r>
                <a:rPr lang="en-US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left</a:t>
              </a:r>
              <a:endParaRPr 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7080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ounded Rectangle 126"/>
          <p:cNvSpPr/>
          <p:nvPr/>
        </p:nvSpPr>
        <p:spPr>
          <a:xfrm>
            <a:off x="3936162" y="4120472"/>
            <a:ext cx="5163559" cy="2331560"/>
          </a:xfrm>
          <a:prstGeom prst="roundRect">
            <a:avLst/>
          </a:prstGeom>
          <a:solidFill>
            <a:srgbClr val="FFFFE5"/>
          </a:solidFill>
          <a:ln w="19050">
            <a:solidFill>
              <a:schemeClr val="accent6">
                <a:lumMod val="50000"/>
              </a:schemeClr>
            </a:solidFill>
            <a:prstDash val="sysDot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8" name="Rounded Rectangle 147"/>
          <p:cNvSpPr/>
          <p:nvPr/>
        </p:nvSpPr>
        <p:spPr>
          <a:xfrm>
            <a:off x="34836" y="455479"/>
            <a:ext cx="5547245" cy="2243842"/>
          </a:xfrm>
          <a:prstGeom prst="roundRect">
            <a:avLst/>
          </a:prstGeom>
          <a:solidFill>
            <a:srgbClr val="FFFFE5"/>
          </a:solidFill>
          <a:ln w="19050">
            <a:solidFill>
              <a:schemeClr val="accent6">
                <a:lumMod val="50000"/>
              </a:schemeClr>
            </a:solidFill>
            <a:prstDash val="sysDot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3936162" y="2813988"/>
            <a:ext cx="1645920" cy="1191816"/>
          </a:xfrm>
          <a:prstGeom prst="roundRect">
            <a:avLst/>
          </a:prstGeom>
          <a:solidFill>
            <a:srgbClr val="003300"/>
          </a:solidFill>
          <a:ln w="38100">
            <a:solidFill>
              <a:schemeClr val="tx1"/>
            </a:solidFill>
            <a:prstDash val="dash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 anchor="ctr" anchorCtr="1">
            <a:spAutoFit/>
          </a:bodyPr>
          <a:lstStyle/>
          <a:p>
            <a:pPr algn="ctr">
              <a:tabLst>
                <a:tab pos="2344680" algn="l"/>
              </a:tabLst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Recruitment</a:t>
            </a:r>
          </a:p>
          <a:p>
            <a:pPr algn="ctr">
              <a:tabLst>
                <a:tab pos="2344680" algn="l"/>
              </a:tabLst>
            </a:pPr>
            <a:r>
              <a:rPr 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Readiness</a:t>
            </a:r>
          </a:p>
          <a:p>
            <a:pPr algn="ctr">
              <a:tabLst>
                <a:tab pos="2344680" algn="l"/>
              </a:tabLst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Resilience</a:t>
            </a:r>
          </a:p>
          <a:p>
            <a:pPr algn="ctr">
              <a:tabLst>
                <a:tab pos="2344680" algn="l"/>
              </a:tabLst>
            </a:pPr>
            <a:r>
              <a:rPr 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Retention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036097" y="4134132"/>
            <a:ext cx="5028788" cy="2251514"/>
          </a:xfrm>
          <a:prstGeom prst="rect">
            <a:avLst/>
          </a:prstGeom>
          <a:noFill/>
          <a:effectLst>
            <a:outerShdw blurRad="50800" dist="50800" dir="5400000" sx="10000" sy="1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b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pPr algn="l"/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</a:rPr>
              <a:t>Outcome Evaluation and Cost Benefit Analysis:</a:t>
            </a:r>
          </a:p>
          <a:p>
            <a:pPr algn="l"/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Survivor Outreach Services</a:t>
            </a:r>
          </a:p>
          <a:p>
            <a:pPr algn="l"/>
            <a:r>
              <a:rPr lang="en-US" sz="1200" dirty="0">
                <a:effectLst/>
              </a:rPr>
              <a:t>Survivors of Fallen Soldiers who </a:t>
            </a:r>
            <a:r>
              <a:rPr lang="en-US" sz="1200" dirty="0" smtClean="0">
                <a:effectLst/>
              </a:rPr>
              <a:t>were assisted by the</a:t>
            </a:r>
          </a:p>
          <a:p>
            <a:pPr algn="l"/>
            <a:r>
              <a:rPr lang="en-US" sz="1200" dirty="0" smtClean="0"/>
              <a:t>Army SOS program</a:t>
            </a:r>
            <a:r>
              <a:rPr lang="en-US" sz="1200" dirty="0" smtClean="0">
                <a:effectLst/>
              </a:rPr>
              <a:t>… </a:t>
            </a:r>
          </a:p>
          <a:p>
            <a:pPr algn="l">
              <a:lnSpc>
                <a:spcPct val="112000"/>
              </a:lnSpc>
              <a:spcBef>
                <a:spcPts val="100"/>
              </a:spcBef>
            </a:pP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  Were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more resilient</a:t>
            </a:r>
          </a:p>
          <a:p>
            <a:pPr algn="l">
              <a:lnSpc>
                <a:spcPct val="112000"/>
              </a:lnSpc>
            </a:pP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         Felt 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more connected to the Army </a:t>
            </a:r>
          </a:p>
          <a:p>
            <a:pPr algn="l">
              <a:lnSpc>
                <a:spcPct val="112000"/>
              </a:lnSpc>
            </a:pP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               Experienced a stronger sense of social support</a:t>
            </a:r>
          </a:p>
          <a:p>
            <a:pPr>
              <a:lnSpc>
                <a:spcPct val="90000"/>
              </a:lnSpc>
              <a:spcAft>
                <a:spcPts val="100"/>
              </a:spcAft>
            </a:pPr>
            <a:r>
              <a:rPr lang="en-US" sz="12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                                                       than non-SOS users      </a:t>
            </a:r>
          </a:p>
          <a:p>
            <a:pPr algn="l">
              <a:lnSpc>
                <a:spcPct val="90000"/>
              </a:lnSpc>
              <a:spcBef>
                <a:spcPts val="100"/>
              </a:spcBef>
            </a:pPr>
            <a:r>
              <a:rPr lang="en-US" sz="1200" dirty="0">
                <a:sym typeface="Wingdings" panose="05000000000000000000" pitchFamily="2" charset="2"/>
              </a:rPr>
              <a:t> </a:t>
            </a:r>
            <a:r>
              <a:rPr lang="en-US" sz="1200" dirty="0" smtClean="0">
                <a:effectLst/>
              </a:rPr>
              <a:t>Army SOS </a:t>
            </a:r>
            <a:r>
              <a:rPr lang="en-US" sz="1200" dirty="0">
                <a:effectLst/>
              </a:rPr>
              <a:t>users also </a:t>
            </a:r>
            <a:r>
              <a:rPr lang="en-US" sz="1200" dirty="0" smtClean="0">
                <a:effectLst/>
              </a:rPr>
              <a:t>showed </a:t>
            </a:r>
            <a:r>
              <a:rPr lang="en-US" sz="1300" dirty="0" smtClean="0">
                <a:solidFill>
                  <a:schemeClr val="accent2">
                    <a:lumMod val="75000"/>
                  </a:schemeClr>
                </a:solidFill>
              </a:rPr>
              <a:t>significantly </a:t>
            </a:r>
            <a:r>
              <a:rPr lang="en-US" sz="1300" dirty="0">
                <a:solidFill>
                  <a:schemeClr val="accent2">
                    <a:lumMod val="75000"/>
                  </a:schemeClr>
                </a:solidFill>
              </a:rPr>
              <a:t>better behavioral health</a:t>
            </a:r>
          </a:p>
          <a:p>
            <a:pPr algn="l">
              <a:lnSpc>
                <a:spcPct val="90000"/>
              </a:lnSpc>
            </a:pPr>
            <a:r>
              <a:rPr lang="en-US" sz="1200" dirty="0" smtClean="0">
                <a:effectLst/>
              </a:rPr>
              <a:t>evidenced by </a:t>
            </a:r>
            <a:r>
              <a:rPr lang="en-US" sz="1300" dirty="0">
                <a:solidFill>
                  <a:schemeClr val="accent2">
                    <a:lumMod val="75000"/>
                  </a:schemeClr>
                </a:solidFill>
              </a:rPr>
              <a:t>lower prolonged grief </a:t>
            </a:r>
            <a:r>
              <a:rPr lang="en-US" sz="1300" dirty="0" smtClean="0">
                <a:solidFill>
                  <a:schemeClr val="accent2">
                    <a:lumMod val="75000"/>
                  </a:schemeClr>
                </a:solidFill>
              </a:rPr>
              <a:t>and psychological distress</a:t>
            </a:r>
            <a:endParaRPr lang="en-US" sz="1300" dirty="0"/>
          </a:p>
        </p:txBody>
      </p:sp>
      <p:cxnSp>
        <p:nvCxnSpPr>
          <p:cNvPr id="12" name="Elbow Connector 11"/>
          <p:cNvCxnSpPr/>
          <p:nvPr/>
        </p:nvCxnSpPr>
        <p:spPr>
          <a:xfrm>
            <a:off x="4463555" y="5554927"/>
            <a:ext cx="2885512" cy="287073"/>
          </a:xfrm>
          <a:prstGeom prst="bentConnector3">
            <a:avLst>
              <a:gd name="adj1" fmla="val 10975"/>
            </a:avLst>
          </a:prstGeom>
          <a:ln w="28575">
            <a:solidFill>
              <a:schemeClr val="accent6">
                <a:lumMod val="5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rot="16200000" flipH="1">
            <a:off x="4054982" y="5149211"/>
            <a:ext cx="512308" cy="32493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5149478" y="6330306"/>
            <a:ext cx="3654169" cy="152873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/>
            <a:r>
              <a:rPr lang="en-US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Clearinghouse for Military Family Readiness, Penn State University, 2015-2017</a:t>
            </a:r>
          </a:p>
        </p:txBody>
      </p:sp>
      <p:sp>
        <p:nvSpPr>
          <p:cNvPr id="136" name="5-Point Star 135"/>
          <p:cNvSpPr/>
          <p:nvPr/>
        </p:nvSpPr>
        <p:spPr>
          <a:xfrm rot="407069">
            <a:off x="7718621" y="4415729"/>
            <a:ext cx="1243863" cy="1032695"/>
          </a:xfrm>
          <a:prstGeom prst="star5">
            <a:avLst>
              <a:gd name="adj" fmla="val 29805"/>
              <a:gd name="hf" fmla="val 105146"/>
              <a:gd name="vf" fmla="val 110557"/>
            </a:avLst>
          </a:prstGeom>
          <a:solidFill>
            <a:srgbClr val="DBF3CC"/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endParaRPr lang="en-US" sz="1000" b="1" i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8" name="Rectangle 137"/>
          <p:cNvSpPr/>
          <p:nvPr/>
        </p:nvSpPr>
        <p:spPr>
          <a:xfrm rot="407069">
            <a:off x="7829090" y="4568094"/>
            <a:ext cx="102292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SOS </a:t>
            </a: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            yields </a:t>
            </a:r>
            <a:r>
              <a:rPr lang="en-US" sz="10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a net benefit of $1.59 for every </a:t>
            </a: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          $1 invested</a:t>
            </a:r>
            <a:endParaRPr lang="en-US" sz="1050" b="1" i="1" dirty="0">
              <a:latin typeface="Arial" panose="020B0604020202020204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0" y="-77388"/>
            <a:ext cx="9144000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27000" dir="5400000" sy="-100000" algn="bl" rotWithShape="0"/>
                </a:effectLst>
              </a:rPr>
              <a:t>OSD REQUIRES THE MILITARY SERVICES TO EVALUATE THE IMPACT OF FAMILY READINESS</a:t>
            </a:r>
            <a:endParaRPr lang="en-US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27000" dir="5400000" sy="-100000" algn="bl" rotWithShape="0"/>
              </a:effectLst>
            </a:endParaRPr>
          </a:p>
          <a:p>
            <a:pPr>
              <a:lnSpc>
                <a:spcPct val="90000"/>
              </a:lnSpc>
            </a:pPr>
            <a:r>
              <a:rPr lang="en-US" sz="1100" i="1" dirty="0" smtClean="0"/>
              <a:t>      </a:t>
            </a:r>
            <a:r>
              <a:rPr lang="en-US" sz="1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OACSIM doing to meet the requirement to evaluate? </a:t>
            </a:r>
            <a:r>
              <a:rPr lang="en-US" sz="1400" b="1" i="1" dirty="0" smtClean="0">
                <a:solidFill>
                  <a:srgbClr val="00B050"/>
                </a:solidFill>
              </a:rPr>
              <a:t>A few examples…     </a:t>
            </a:r>
            <a:r>
              <a:rPr lang="en-US" sz="700" i="1" dirty="0" smtClean="0"/>
              <a:t>	</a:t>
            </a:r>
            <a:endParaRPr lang="en-US" sz="7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46584" y="464187"/>
            <a:ext cx="5339815" cy="2157129"/>
          </a:xfrm>
          <a:prstGeom prst="rect">
            <a:avLst/>
          </a:prstGeom>
          <a:noFill/>
          <a:effectLst>
            <a:outerShdw blurRad="50800" dist="50800" dir="5400000" sx="10000" sy="1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b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pPr algn="l"/>
            <a:r>
              <a:rPr lang="en-US" sz="1600" i="1" dirty="0" smtClean="0">
                <a:solidFill>
                  <a:schemeClr val="accent5">
                    <a:lumMod val="75000"/>
                  </a:schemeClr>
                </a:solidFill>
              </a:rPr>
              <a:t>Program Assessment:</a:t>
            </a:r>
          </a:p>
          <a:p>
            <a:pPr algn="l"/>
            <a:r>
              <a:rPr lang="en-US" sz="1200" dirty="0" smtClean="0">
                <a:effectLst/>
              </a:rPr>
              <a:t>Cornell University completed an independent review of the methodology used by the Army to evaluate Soldier and Family programs        </a:t>
            </a:r>
          </a:p>
          <a:p>
            <a:pPr algn="l"/>
            <a:r>
              <a:rPr lang="en-US" sz="1200" dirty="0" smtClean="0">
                <a:sym typeface="Wingdings" panose="05000000000000000000" pitchFamily="2" charset="2"/>
              </a:rPr>
              <a:t> </a:t>
            </a:r>
            <a:r>
              <a:rPr lang="en-US" sz="1200" dirty="0" smtClean="0"/>
              <a:t>Cornell’s conclusion: </a:t>
            </a:r>
          </a:p>
          <a:p>
            <a:pPr>
              <a:lnSpc>
                <a:spcPct val="95000"/>
              </a:lnSpc>
            </a:pP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The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effectLst/>
              </a:rPr>
              <a:t>Army’s effort to create a culture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of evaluation</a:t>
            </a:r>
          </a:p>
          <a:p>
            <a:pPr>
              <a:lnSpc>
                <a:spcPct val="95000"/>
              </a:lnSpc>
            </a:pP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has largely succeeded</a:t>
            </a:r>
          </a:p>
          <a:p>
            <a:pPr>
              <a:lnSpc>
                <a:spcPct val="95000"/>
              </a:lnSpc>
            </a:pPr>
            <a:r>
              <a:rPr lang="en-US" sz="1200" dirty="0" smtClean="0">
                <a:effectLst/>
              </a:rPr>
              <a:t>   The </a:t>
            </a:r>
            <a:r>
              <a:rPr lang="en-US" sz="1200" dirty="0">
                <a:effectLst/>
              </a:rPr>
              <a:t>Army’s methodology is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consistent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with nationally recognized standards</a:t>
            </a:r>
            <a:r>
              <a:rPr lang="en-US" sz="1200" dirty="0"/>
              <a:t> </a:t>
            </a:r>
            <a:r>
              <a:rPr lang="en-US" sz="1200" dirty="0" smtClean="0">
                <a:effectLst/>
              </a:rPr>
              <a:t>developed </a:t>
            </a:r>
            <a:r>
              <a:rPr lang="en-US" sz="1200" dirty="0">
                <a:effectLst/>
              </a:rPr>
              <a:t>by the Centers for Disease </a:t>
            </a:r>
            <a:r>
              <a:rPr lang="en-US" sz="1200" dirty="0" smtClean="0">
                <a:effectLst/>
              </a:rPr>
              <a:t>Control with </a:t>
            </a:r>
            <a:r>
              <a:rPr lang="en-US" sz="1200" dirty="0">
                <a:effectLst/>
              </a:rPr>
              <a:t>evaluation </a:t>
            </a:r>
            <a:r>
              <a:rPr lang="en-US" sz="1200" dirty="0" smtClean="0">
                <a:effectLst/>
              </a:rPr>
              <a:t>methods</a:t>
            </a:r>
          </a:p>
          <a:p>
            <a:pPr>
              <a:lnSpc>
                <a:spcPct val="95000"/>
              </a:lnSpc>
            </a:pPr>
            <a:r>
              <a:rPr lang="en-US" sz="1200" dirty="0" smtClean="0">
                <a:effectLst/>
              </a:rPr>
              <a:t>used </a:t>
            </a:r>
            <a:r>
              <a:rPr lang="en-US" sz="1200" dirty="0">
                <a:effectLst/>
              </a:rPr>
              <a:t>by evidence-based practice registries </a:t>
            </a:r>
            <a:r>
              <a:rPr lang="en-US" sz="1200" dirty="0" smtClean="0">
                <a:effectLst/>
              </a:rPr>
              <a:t>and with</a:t>
            </a:r>
          </a:p>
          <a:p>
            <a:pPr>
              <a:lnSpc>
                <a:spcPct val="95000"/>
              </a:lnSpc>
            </a:pP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generally</a:t>
            </a:r>
            <a:r>
              <a:rPr lang="en-US" sz="1200" dirty="0" smtClean="0">
                <a:effectLst/>
              </a:rPr>
              <a:t>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accepted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program evaluation </a:t>
            </a:r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procedures</a:t>
            </a:r>
          </a:p>
          <a:p>
            <a:pPr>
              <a:lnSpc>
                <a:spcPct val="95000"/>
              </a:lnSpc>
              <a:spcBef>
                <a:spcPts val="100"/>
              </a:spcBef>
            </a:pPr>
            <a:r>
              <a:rPr lang="en-US" sz="1050" dirty="0">
                <a:effectLst/>
              </a:rPr>
              <a:t>(e.g. literature </a:t>
            </a:r>
            <a:r>
              <a:rPr lang="en-US" sz="1050" dirty="0" smtClean="0">
                <a:effectLst/>
              </a:rPr>
              <a:t>review, </a:t>
            </a:r>
            <a:r>
              <a:rPr lang="en-US" sz="1050" dirty="0">
                <a:effectLst/>
              </a:rPr>
              <a:t>needs </a:t>
            </a:r>
            <a:r>
              <a:rPr lang="en-US" sz="1050" dirty="0" smtClean="0">
                <a:effectLst/>
              </a:rPr>
              <a:t>assessment, </a:t>
            </a:r>
            <a:r>
              <a:rPr lang="en-US" sz="1050" dirty="0">
                <a:effectLst/>
              </a:rPr>
              <a:t>cost benefit </a:t>
            </a:r>
            <a:r>
              <a:rPr lang="en-US" sz="1050" dirty="0" smtClean="0">
                <a:effectLst/>
              </a:rPr>
              <a:t>analysis</a:t>
            </a:r>
            <a:r>
              <a:rPr lang="en-US" sz="1050" dirty="0">
                <a:effectLst/>
              </a:rPr>
              <a:t>, outcome </a:t>
            </a:r>
            <a:r>
              <a:rPr lang="en-US" sz="1050" dirty="0" smtClean="0">
                <a:effectLst/>
              </a:rPr>
              <a:t>evaluation) </a:t>
            </a:r>
            <a:endParaRPr lang="en-US" sz="1050" dirty="0">
              <a:effectLst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552273" y="2582316"/>
            <a:ext cx="3758573" cy="1499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/>
            <a:r>
              <a:rPr lang="en-US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Cornell University, Bronfenbrenner Center for Translational </a:t>
            </a:r>
            <a:r>
              <a:rPr lang="en-US" sz="7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Research, 2016 </a:t>
            </a:r>
            <a:endParaRPr lang="en-US" sz="7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28487" y="2813989"/>
            <a:ext cx="3797205" cy="3649686"/>
          </a:xfrm>
          <a:prstGeom prst="roundRect">
            <a:avLst/>
          </a:prstGeom>
          <a:solidFill>
            <a:srgbClr val="FFFFE5"/>
          </a:solidFill>
          <a:ln w="19050">
            <a:solidFill>
              <a:schemeClr val="accent6">
                <a:lumMod val="50000"/>
              </a:schemeClr>
            </a:solidFill>
            <a:prstDash val="sysDot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6" name="Rounded Rectangle 155"/>
          <p:cNvSpPr/>
          <p:nvPr/>
        </p:nvSpPr>
        <p:spPr>
          <a:xfrm>
            <a:off x="5692552" y="458546"/>
            <a:ext cx="3407169" cy="3547257"/>
          </a:xfrm>
          <a:prstGeom prst="roundRect">
            <a:avLst/>
          </a:prstGeom>
          <a:solidFill>
            <a:srgbClr val="FFFFE5"/>
          </a:solidFill>
          <a:ln w="19050">
            <a:solidFill>
              <a:schemeClr val="accent6">
                <a:lumMod val="50000"/>
              </a:schemeClr>
            </a:solidFill>
            <a:prstDash val="sysDot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8" name="TextBox 157"/>
          <p:cNvSpPr txBox="1"/>
          <p:nvPr/>
        </p:nvSpPr>
        <p:spPr>
          <a:xfrm>
            <a:off x="146585" y="2887187"/>
            <a:ext cx="3634391" cy="2900794"/>
          </a:xfrm>
          <a:prstGeom prst="rect">
            <a:avLst/>
          </a:prstGeom>
          <a:noFill/>
          <a:effectLst>
            <a:outerShdw blurRad="50800" dist="50800" dir="5400000" sx="10000" sy="1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b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1600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 Benefit Analysis: 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Army Volunteer Corps</a:t>
            </a:r>
          </a:p>
          <a:p>
            <a:pPr algn="l">
              <a:spcBef>
                <a:spcPts val="0"/>
              </a:spcBef>
            </a:pPr>
            <a:r>
              <a:rPr lang="en-US" sz="1200" dirty="0">
                <a:effectLst/>
              </a:rPr>
              <a:t>In FYs 14 and 15 each, </a:t>
            </a:r>
            <a:r>
              <a:rPr lang="en-US" sz="1200" dirty="0" smtClean="0">
                <a:effectLst/>
              </a:rPr>
              <a:t>AVC produced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  <a:effectLst/>
              </a:rPr>
              <a:t>3 million volunteer hours (1,393 FTEs)</a:t>
            </a:r>
          </a:p>
          <a:p>
            <a:pPr algn="l">
              <a:spcBef>
                <a:spcPts val="0"/>
              </a:spcBef>
            </a:pPr>
            <a:r>
              <a:rPr lang="en-US" sz="1200" dirty="0" smtClean="0">
                <a:effectLst/>
              </a:rPr>
              <a:t>The </a:t>
            </a:r>
            <a:r>
              <a:rPr lang="en-US" sz="1200" dirty="0">
                <a:effectLst/>
              </a:rPr>
              <a:t>average garrison </a:t>
            </a:r>
            <a:r>
              <a:rPr lang="en-US" sz="1200" dirty="0" smtClean="0">
                <a:effectLst/>
              </a:rPr>
              <a:t>produced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accent4">
                    <a:lumMod val="75000"/>
                  </a:schemeClr>
                </a:solidFill>
                <a:effectLst/>
              </a:rPr>
              <a:t>18,000 volunteer hours</a:t>
            </a:r>
          </a:p>
          <a:p>
            <a:pPr>
              <a:spcBef>
                <a:spcPts val="0"/>
              </a:spcBef>
            </a:pPr>
            <a:r>
              <a:rPr lang="en-US" sz="1100" i="1" dirty="0" smtClean="0">
                <a:effectLst/>
              </a:rPr>
              <a:t>almost </a:t>
            </a:r>
            <a:r>
              <a:rPr lang="en-US" sz="1100" i="1" dirty="0">
                <a:effectLst/>
              </a:rPr>
              <a:t>9 full-time equivalent (FTE) </a:t>
            </a:r>
            <a:r>
              <a:rPr lang="en-US" sz="1100" i="1" dirty="0" smtClean="0">
                <a:effectLst/>
              </a:rPr>
              <a:t>positions</a:t>
            </a:r>
            <a:endParaRPr lang="en-US" sz="1100" dirty="0">
              <a:effectLst/>
            </a:endParaRPr>
          </a:p>
          <a:p>
            <a:pPr marL="171450" indent="-171450" algn="l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200" dirty="0" smtClean="0"/>
              <a:t>Return on Investment </a:t>
            </a:r>
            <a:r>
              <a:rPr lang="en-US" sz="1200" dirty="0" smtClean="0">
                <a:effectLst/>
              </a:rPr>
              <a:t>estimated to be </a:t>
            </a:r>
          </a:p>
          <a:p>
            <a:pPr>
              <a:spcBef>
                <a:spcPts val="0"/>
              </a:spcBef>
            </a:pP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$15.25 for every $1 spent</a:t>
            </a:r>
          </a:p>
          <a:p>
            <a:pPr>
              <a:spcBef>
                <a:spcPts val="0"/>
              </a:spcBef>
            </a:pPr>
            <a:r>
              <a:rPr lang="en-US" sz="1100" i="1" dirty="0" smtClean="0">
                <a:effectLst/>
              </a:rPr>
              <a:t>a total fiscal benefit of $52M</a:t>
            </a:r>
            <a:r>
              <a:rPr lang="en-US" sz="1200" dirty="0" smtClean="0">
                <a:effectLst/>
              </a:rPr>
              <a:t>            </a:t>
            </a:r>
          </a:p>
          <a:p>
            <a:endParaRPr lang="en-US" sz="1100" dirty="0" smtClean="0">
              <a:effectLst/>
            </a:endParaRPr>
          </a:p>
          <a:p>
            <a:endParaRPr lang="en-US" sz="1200" dirty="0" smtClean="0">
              <a:effectLst/>
            </a:endParaRPr>
          </a:p>
          <a:p>
            <a:endParaRPr lang="en-US" sz="1200" dirty="0">
              <a:effectLst/>
            </a:endParaRPr>
          </a:p>
          <a:p>
            <a:endParaRPr lang="en-US" sz="1200" dirty="0" smtClean="0">
              <a:effectLst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31409" y="6337607"/>
            <a:ext cx="3045885" cy="173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/>
            <a:r>
              <a:rPr lang="en-US" sz="7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Clearinghouse for Military Family Readiness, Penn State University, 2018</a:t>
            </a:r>
            <a:endParaRPr lang="en-US" sz="7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6" y="5087532"/>
            <a:ext cx="2070824" cy="1219440"/>
          </a:xfrm>
          <a:prstGeom prst="rect">
            <a:avLst/>
          </a:prstGeom>
        </p:spPr>
      </p:pic>
      <p:sp>
        <p:nvSpPr>
          <p:cNvPr id="166" name="Rectangle 165"/>
          <p:cNvSpPr/>
          <p:nvPr/>
        </p:nvSpPr>
        <p:spPr>
          <a:xfrm>
            <a:off x="1724842" y="5456518"/>
            <a:ext cx="16459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</a:rPr>
              <a:t>Taxable Output</a:t>
            </a:r>
          </a:p>
          <a:p>
            <a:pPr algn="ctr"/>
            <a:r>
              <a:rPr lang="en-US" sz="900" b="1" dirty="0">
                <a:solidFill>
                  <a:schemeClr val="accent4">
                    <a:lumMod val="75000"/>
                  </a:schemeClr>
                </a:solidFill>
              </a:rPr>
              <a:t>Taxable </a:t>
            </a:r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</a:rPr>
              <a:t>Earnings</a:t>
            </a:r>
          </a:p>
          <a:p>
            <a:pPr algn="ctr"/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</a:rPr>
              <a:t>Crime Cost Aversion</a:t>
            </a:r>
            <a:endParaRPr lang="en-US" sz="9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</a:rPr>
              <a:t>Health/Welfare </a:t>
            </a:r>
            <a:r>
              <a:rPr lang="en-US" sz="900" b="1" dirty="0">
                <a:solidFill>
                  <a:schemeClr val="accent4">
                    <a:lumMod val="75000"/>
                  </a:schemeClr>
                </a:solidFill>
              </a:rPr>
              <a:t>C</a:t>
            </a:r>
            <a:r>
              <a:rPr lang="en-US" sz="900" b="1" dirty="0" smtClean="0">
                <a:solidFill>
                  <a:schemeClr val="accent4">
                    <a:lumMod val="75000"/>
                  </a:schemeClr>
                </a:solidFill>
              </a:rPr>
              <a:t>ost Aversion</a:t>
            </a:r>
            <a:endParaRPr lang="en-US" sz="9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1028128" y="5122058"/>
            <a:ext cx="307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  <a:sym typeface="Webdings" panose="05030102010509060703" pitchFamily="18" charset="2"/>
              </a:rPr>
              <a:t></a:t>
            </a:r>
            <a:endParaRPr lang="en-US" sz="2400" dirty="0">
              <a:solidFill>
                <a:schemeClr val="accent4">
                  <a:lumMod val="75000"/>
                </a:schemeClr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842109" y="507732"/>
            <a:ext cx="3248177" cy="3467616"/>
          </a:xfrm>
          <a:prstGeom prst="rect">
            <a:avLst/>
          </a:prstGeom>
          <a:noFill/>
          <a:effectLst>
            <a:outerShdw blurRad="50800" dist="50800" dir="5400000" sx="10000" sy="1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b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1600" i="1" dirty="0" smtClean="0"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Needs Assessment:</a:t>
            </a:r>
          </a:p>
          <a:p>
            <a:pPr algn="l">
              <a:spcBef>
                <a:spcPts val="0"/>
              </a:spcBef>
            </a:pPr>
            <a:r>
              <a:rPr lang="en-US" sz="1600" dirty="0" smtClean="0"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Soldier Needs Survey</a:t>
            </a:r>
          </a:p>
          <a:p>
            <a:pPr algn="l">
              <a:spcBef>
                <a:spcPts val="0"/>
              </a:spcBef>
            </a:pPr>
            <a:r>
              <a:rPr lang="en-US" sz="1200" dirty="0">
                <a:effectLst/>
              </a:rPr>
              <a:t>Active Duty Soldiers reported </a:t>
            </a:r>
            <a:endParaRPr lang="en-US" sz="1200" dirty="0" smtClean="0">
              <a:effectLst/>
            </a:endParaRPr>
          </a:p>
          <a:p>
            <a:pPr>
              <a:spcBef>
                <a:spcPts val="0"/>
              </a:spcBef>
            </a:pPr>
            <a:r>
              <a:rPr lang="en-US" sz="1400" dirty="0" smtClean="0">
                <a:solidFill>
                  <a:srgbClr val="00B050"/>
                </a:solidFill>
                <a:effectLst/>
              </a:rPr>
              <a:t>High </a:t>
            </a:r>
            <a:r>
              <a:rPr lang="en-US" sz="1400" dirty="0">
                <a:solidFill>
                  <a:srgbClr val="00B050"/>
                </a:solidFill>
                <a:effectLst/>
              </a:rPr>
              <a:t>satisfaction with military </a:t>
            </a:r>
            <a:r>
              <a:rPr lang="en-US" sz="1400" dirty="0" smtClean="0">
                <a:solidFill>
                  <a:srgbClr val="00B050"/>
                </a:solidFill>
                <a:effectLst/>
              </a:rPr>
              <a:t>            resources </a:t>
            </a:r>
            <a:r>
              <a:rPr lang="en-US" sz="1400" dirty="0">
                <a:solidFill>
                  <a:srgbClr val="00B050"/>
                </a:solidFill>
                <a:effectLst/>
              </a:rPr>
              <a:t>used for </a:t>
            </a:r>
            <a:r>
              <a:rPr lang="en-US" sz="1400" dirty="0" smtClean="0">
                <a:solidFill>
                  <a:srgbClr val="00B050"/>
                </a:solidFill>
                <a:effectLst/>
              </a:rPr>
              <a:t>help</a:t>
            </a:r>
            <a:endParaRPr lang="en-US" sz="1400" dirty="0">
              <a:solidFill>
                <a:srgbClr val="00B050"/>
              </a:solidFill>
              <a:effectLst/>
            </a:endParaRPr>
          </a:p>
          <a:p>
            <a:pPr algn="l">
              <a:spcBef>
                <a:spcPts val="0"/>
              </a:spcBef>
            </a:pPr>
            <a:r>
              <a:rPr lang="en-US" sz="1200" dirty="0" smtClean="0">
                <a:effectLst/>
              </a:rPr>
              <a:t>Soldiers indicated some resources such as</a:t>
            </a:r>
          </a:p>
          <a:p>
            <a:pPr>
              <a:spcBef>
                <a:spcPts val="0"/>
              </a:spcBef>
            </a:pPr>
            <a:r>
              <a:rPr lang="en-US" sz="1400" dirty="0" smtClean="0">
                <a:solidFill>
                  <a:srgbClr val="00B050"/>
                </a:solidFill>
              </a:rPr>
              <a:t>Army Community Service &amp; Chaplains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effectLst/>
              </a:rPr>
              <a:t>played </a:t>
            </a:r>
            <a:r>
              <a:rPr lang="en-US" sz="1200" dirty="0">
                <a:effectLst/>
              </a:rPr>
              <a:t>a </a:t>
            </a:r>
            <a:r>
              <a:rPr lang="en-US" sz="1200" dirty="0">
                <a:solidFill>
                  <a:srgbClr val="00B050"/>
                </a:solidFill>
                <a:effectLst/>
              </a:rPr>
              <a:t>key role in </a:t>
            </a:r>
            <a:r>
              <a:rPr lang="en-US" sz="1200" dirty="0" smtClean="0">
                <a:solidFill>
                  <a:srgbClr val="00B050"/>
                </a:solidFill>
                <a:effectLst/>
              </a:rPr>
              <a:t>connecting </a:t>
            </a:r>
            <a:r>
              <a:rPr lang="en-US" sz="1200" dirty="0" smtClean="0">
                <a:effectLst/>
              </a:rPr>
              <a:t>them            to other helpful resources</a:t>
            </a:r>
            <a:endParaRPr lang="en-US" sz="1200" dirty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 smtClean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 smtClean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 smtClean="0">
              <a:effectLst/>
            </a:endParaRPr>
          </a:p>
          <a:p>
            <a:pPr>
              <a:spcBef>
                <a:spcPts val="0"/>
              </a:spcBef>
            </a:pPr>
            <a:endParaRPr lang="en-US" sz="1200" dirty="0" smtClean="0">
              <a:effectLst/>
            </a:endParaRPr>
          </a:p>
          <a:p>
            <a:pPr>
              <a:spcBef>
                <a:spcPts val="0"/>
              </a:spcBef>
            </a:pPr>
            <a:endParaRPr lang="en-US" sz="1000" dirty="0">
              <a:effectLst/>
            </a:endParaRPr>
          </a:p>
          <a:p>
            <a:pPr algn="l">
              <a:spcBef>
                <a:spcPts val="200"/>
              </a:spcBef>
            </a:pPr>
            <a:r>
              <a:rPr lang="en-US" sz="1100" dirty="0" smtClean="0">
                <a:sym typeface="Wingdings" panose="05000000000000000000" pitchFamily="2" charset="2"/>
              </a:rPr>
              <a:t> </a:t>
            </a:r>
            <a:r>
              <a:rPr lang="en-US" sz="1100" dirty="0" smtClean="0">
                <a:effectLst/>
              </a:rPr>
              <a:t>Spouse Needs Survey fielded Jan-Apr 2018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5025601" y="3880392"/>
            <a:ext cx="3654169" cy="152873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r"/>
            <a:r>
              <a:rPr lang="en-US" sz="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 Today’s Soldier Needs Survey, 2016</a:t>
            </a:r>
          </a:p>
        </p:txBody>
      </p:sp>
      <p:sp>
        <p:nvSpPr>
          <p:cNvPr id="171" name="Isosceles Triangle 170"/>
          <p:cNvSpPr/>
          <p:nvPr/>
        </p:nvSpPr>
        <p:spPr>
          <a:xfrm flipV="1">
            <a:off x="6163735" y="2483650"/>
            <a:ext cx="1391742" cy="1173678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6250019" y="2435459"/>
            <a:ext cx="1213919" cy="1136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1000" b="1" i="1" u="sng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Top Problem Areas</a:t>
            </a:r>
          </a:p>
          <a:p>
            <a:pPr algn="ctr">
              <a:lnSpc>
                <a:spcPct val="90000"/>
              </a:lnSpc>
              <a:spcAft>
                <a:spcPts val="100"/>
              </a:spcAft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Military Culture</a:t>
            </a:r>
          </a:p>
          <a:p>
            <a:pPr algn="ctr">
              <a:lnSpc>
                <a:spcPct val="90000"/>
              </a:lnSpc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Soldier                Well-being</a:t>
            </a:r>
          </a:p>
          <a:p>
            <a:pPr algn="ctr">
              <a:lnSpc>
                <a:spcPct val="90000"/>
              </a:lnSpc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Work/Life       </a:t>
            </a:r>
            <a:r>
              <a:rPr lang="en-US" sz="1000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Balance</a:t>
            </a:r>
          </a:p>
          <a:p>
            <a:pPr marL="171450" indent="-171450" algn="ctr">
              <a:lnSpc>
                <a:spcPct val="90000"/>
              </a:lnSpc>
              <a:buFontTx/>
              <a:buChar char="-"/>
            </a:pPr>
            <a:endParaRPr lang="en-US" sz="1050" i="1" dirty="0">
              <a:latin typeface="Arial" panose="020B0604020202020204" pitchFamily="34" charset="0"/>
            </a:endParaRPr>
          </a:p>
        </p:txBody>
      </p:sp>
      <p:sp>
        <p:nvSpPr>
          <p:cNvPr id="178" name="Isosceles Triangle 177"/>
          <p:cNvSpPr/>
          <p:nvPr/>
        </p:nvSpPr>
        <p:spPr>
          <a:xfrm>
            <a:off x="7144511" y="2481819"/>
            <a:ext cx="1391742" cy="1149374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0" y="647006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We are building a clear and concise summary of evidence of effectiveness for Family and MWR Programs</a:t>
            </a:r>
          </a:p>
        </p:txBody>
      </p:sp>
      <p:sp>
        <p:nvSpPr>
          <p:cNvPr id="177" name="Rectangle 176"/>
          <p:cNvSpPr/>
          <p:nvPr/>
        </p:nvSpPr>
        <p:spPr>
          <a:xfrm rot="689847">
            <a:off x="1126669" y="5042900"/>
            <a:ext cx="152241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accent4">
                    <a:lumMod val="75000"/>
                  </a:schemeClr>
                </a:solidFill>
              </a:rPr>
              <a:t>COST                 BENEFIT</a:t>
            </a:r>
            <a:endParaRPr lang="en-US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7173724" y="2588020"/>
            <a:ext cx="1330591" cy="12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i="1" u="sng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Top </a:t>
            </a:r>
          </a:p>
          <a:p>
            <a:pPr algn="ctr">
              <a:lnSpc>
                <a:spcPct val="90000"/>
              </a:lnSpc>
            </a:pPr>
            <a:r>
              <a:rPr lang="en-US" sz="1000" b="1" i="1" u="sng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Help </a:t>
            </a:r>
          </a:p>
          <a:p>
            <a:pPr algn="ctr">
              <a:lnSpc>
                <a:spcPct val="90000"/>
              </a:lnSpc>
            </a:pPr>
            <a:r>
              <a:rPr lang="en-US" sz="1000" b="1" i="1" u="sng" dirty="0" smtClean="0">
                <a:solidFill>
                  <a:srgbClr val="00B050"/>
                </a:solidFill>
                <a:latin typeface="Arial Narrow" panose="020B0606020202030204" pitchFamily="34" charset="0"/>
              </a:rPr>
              <a:t>Needed</a:t>
            </a:r>
          </a:p>
          <a:p>
            <a:pPr algn="ctr">
              <a:lnSpc>
                <a:spcPct val="90000"/>
              </a:lnSpc>
              <a:spcBef>
                <a:spcPts val="100"/>
              </a:spcBef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Activities</a:t>
            </a:r>
          </a:p>
          <a:p>
            <a:pPr algn="ctr">
              <a:lnSpc>
                <a:spcPct val="90000"/>
              </a:lnSpc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General Info</a:t>
            </a:r>
          </a:p>
          <a:p>
            <a:pPr algn="ctr">
              <a:lnSpc>
                <a:spcPct val="90000"/>
              </a:lnSpc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Emotional Support</a:t>
            </a:r>
          </a:p>
          <a:p>
            <a:pPr algn="ctr">
              <a:lnSpc>
                <a:spcPct val="90000"/>
              </a:lnSpc>
            </a:pPr>
            <a:r>
              <a:rPr lang="en-US" sz="1000" b="1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 </a:t>
            </a:r>
            <a:r>
              <a:rPr lang="en-US" sz="1000" i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Advice/Counseling</a:t>
            </a:r>
            <a:endParaRPr lang="en-US" sz="1000" i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171450" indent="-171450" algn="ctr">
              <a:lnSpc>
                <a:spcPct val="90000"/>
              </a:lnSpc>
              <a:buFontTx/>
              <a:buChar char="-"/>
            </a:pPr>
            <a:endParaRPr lang="en-US" sz="1050" i="1" dirty="0"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45090" y="154173"/>
            <a:ext cx="244490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/>
              <a:t> </a:t>
            </a:r>
            <a:r>
              <a:rPr lang="en-US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8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DoDI</a:t>
            </a:r>
            <a:r>
              <a:rPr lang="en-US" sz="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1342.22  Military Family Readiness, 3 July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FI_2010 colors">
    <a:dk1>
      <a:sysClr val="windowText" lastClr="000000"/>
    </a:dk1>
    <a:lt1>
      <a:sysClr val="window" lastClr="FFFFFF"/>
    </a:lt1>
    <a:dk2>
      <a:srgbClr val="4D4D4D"/>
    </a:dk2>
    <a:lt2>
      <a:srgbClr val="3C5BA2"/>
    </a:lt2>
    <a:accent1>
      <a:srgbClr val="788CB9"/>
    </a:accent1>
    <a:accent2>
      <a:srgbClr val="002C76"/>
    </a:accent2>
    <a:accent3>
      <a:srgbClr val="CC0000"/>
    </a:accent3>
    <a:accent4>
      <a:srgbClr val="FF8000"/>
    </a:accent4>
    <a:accent5>
      <a:srgbClr val="FFC547"/>
    </a:accent5>
    <a:accent6>
      <a:srgbClr val="99CC33"/>
    </a:accent6>
    <a:hlink>
      <a:srgbClr val="3C5BA2"/>
    </a:hlink>
    <a:folHlink>
      <a:srgbClr val="4D4D4D"/>
    </a:folHlink>
  </a:clrScheme>
  <a:fontScheme name="Custom 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1485</TotalTime>
  <Words>735</Words>
  <Application>Microsoft Office PowerPoint</Application>
  <PresentationFormat>On-screen Show (4:3)</PresentationFormat>
  <Paragraphs>128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Malgun Gothic</vt:lpstr>
      <vt:lpstr>Malgun Gothic Semilight</vt:lpstr>
      <vt:lpstr>Arial</vt:lpstr>
      <vt:lpstr>Arial Narrow</vt:lpstr>
      <vt:lpstr>Calibri</vt:lpstr>
      <vt:lpstr>Calibri Light</vt:lpstr>
      <vt:lpstr>Webdings</vt:lpstr>
      <vt:lpstr>Wingdings</vt:lpstr>
      <vt:lpstr>Office Theme</vt:lpstr>
      <vt:lpstr>PowerPoint Presentation</vt:lpstr>
      <vt:lpstr>PowerPoint Presentation</vt:lpstr>
    </vt:vector>
  </TitlesOfParts>
  <Company>JSP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Hickson, Kelly D (Dorie) CIV USARMY HQDA ACSIM (US)</dc:creator>
  <cp:lastModifiedBy>Hickson, Kelly D (Dorie) CIV USARMY HQDA ACSIM (US)</cp:lastModifiedBy>
  <cp:revision>121</cp:revision>
  <cp:lastPrinted>2018-05-29T14:22:11Z</cp:lastPrinted>
  <dcterms:created xsi:type="dcterms:W3CDTF">2018-05-23T12:07:32Z</dcterms:created>
  <dcterms:modified xsi:type="dcterms:W3CDTF">2018-06-01T15:57:55Z</dcterms:modified>
</cp:coreProperties>
</file>