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73" r:id="rId6"/>
  </p:sldMasterIdLst>
  <p:notesMasterIdLst>
    <p:notesMasterId r:id="rId28"/>
  </p:notesMasterIdLst>
  <p:handoutMasterIdLst>
    <p:handoutMasterId r:id="rId29"/>
  </p:handoutMasterIdLst>
  <p:sldIdLst>
    <p:sldId id="256" r:id="rId7"/>
    <p:sldId id="280" r:id="rId8"/>
    <p:sldId id="301" r:id="rId9"/>
    <p:sldId id="266" r:id="rId10"/>
    <p:sldId id="283" r:id="rId11"/>
    <p:sldId id="296" r:id="rId12"/>
    <p:sldId id="305" r:id="rId13"/>
    <p:sldId id="273" r:id="rId14"/>
    <p:sldId id="267" r:id="rId15"/>
    <p:sldId id="277" r:id="rId16"/>
    <p:sldId id="304" r:id="rId17"/>
    <p:sldId id="274" r:id="rId18"/>
    <p:sldId id="275" r:id="rId19"/>
    <p:sldId id="279" r:id="rId20"/>
    <p:sldId id="292" r:id="rId21"/>
    <p:sldId id="307" r:id="rId22"/>
    <p:sldId id="306" r:id="rId23"/>
    <p:sldId id="289" r:id="rId24"/>
    <p:sldId id="290" r:id="rId25"/>
    <p:sldId id="299" r:id="rId26"/>
    <p:sldId id="293"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BF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64" autoAdjust="0"/>
    <p:restoredTop sz="94660"/>
  </p:normalViewPr>
  <p:slideViewPr>
    <p:cSldViewPr snapToGrid="0">
      <p:cViewPr varScale="1">
        <p:scale>
          <a:sx n="106" d="100"/>
          <a:sy n="106" d="100"/>
        </p:scale>
        <p:origin x="1050" y="114"/>
      </p:cViewPr>
      <p:guideLst/>
    </p:cSldViewPr>
  </p:slideViewPr>
  <p:notesTextViewPr>
    <p:cViewPr>
      <p:scale>
        <a:sx n="1" d="1"/>
        <a:sy n="1" d="1"/>
      </p:scale>
      <p:origin x="0" y="0"/>
    </p:cViewPr>
  </p:notesTextViewPr>
  <p:notesViewPr>
    <p:cSldViewPr snapToGrid="0" showGuides="1">
      <p:cViewPr varScale="1">
        <p:scale>
          <a:sx n="87" d="100"/>
          <a:sy n="87"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E22F2BA-0488-49B7-A379-CE34DC0A57E8}" type="datetimeFigureOut">
              <a:rPr lang="en-US" smtClean="0"/>
              <a:t>12/6/2017</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8F85423-A230-43F9-9C45-331C26A70451}" type="slidenum">
              <a:rPr lang="en-US" smtClean="0"/>
              <a:t>‹#›</a:t>
            </a:fld>
            <a:endParaRPr lang="en-US" dirty="0"/>
          </a:p>
        </p:txBody>
      </p:sp>
    </p:spTree>
    <p:extLst>
      <p:ext uri="{BB962C8B-B14F-4D97-AF65-F5344CB8AC3E}">
        <p14:creationId xmlns:p14="http://schemas.microsoft.com/office/powerpoint/2010/main" val="181579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AE28CD4-B46F-4740-A1F0-4158116A0CD7}" type="datetimeFigureOut">
              <a:rPr lang="en-US" smtClean="0"/>
              <a:t>12/6/2017</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4D99428-EB41-4402-96AF-61B72072562D}" type="slidenum">
              <a:rPr lang="en-US" smtClean="0"/>
              <a:t>‹#›</a:t>
            </a:fld>
            <a:endParaRPr lang="en-US" dirty="0"/>
          </a:p>
        </p:txBody>
      </p:sp>
    </p:spTree>
    <p:extLst>
      <p:ext uri="{BB962C8B-B14F-4D97-AF65-F5344CB8AC3E}">
        <p14:creationId xmlns:p14="http://schemas.microsoft.com/office/powerpoint/2010/main" val="3312257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1</a:t>
            </a:fld>
            <a:endParaRPr lang="en-US" dirty="0"/>
          </a:p>
        </p:txBody>
      </p:sp>
    </p:spTree>
    <p:extLst>
      <p:ext uri="{BB962C8B-B14F-4D97-AF65-F5344CB8AC3E}">
        <p14:creationId xmlns:p14="http://schemas.microsoft.com/office/powerpoint/2010/main" val="4287155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2</a:t>
            </a:fld>
            <a:endParaRPr lang="en-US" dirty="0"/>
          </a:p>
        </p:txBody>
      </p:sp>
    </p:spTree>
    <p:extLst>
      <p:ext uri="{BB962C8B-B14F-4D97-AF65-F5344CB8AC3E}">
        <p14:creationId xmlns:p14="http://schemas.microsoft.com/office/powerpoint/2010/main" val="971326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3</a:t>
            </a:fld>
            <a:endParaRPr lang="en-US" dirty="0"/>
          </a:p>
        </p:txBody>
      </p:sp>
    </p:spTree>
    <p:extLst>
      <p:ext uri="{BB962C8B-B14F-4D97-AF65-F5344CB8AC3E}">
        <p14:creationId xmlns:p14="http://schemas.microsoft.com/office/powerpoint/2010/main" val="994039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4</a:t>
            </a:fld>
            <a:endParaRPr lang="en-US" dirty="0"/>
          </a:p>
        </p:txBody>
      </p:sp>
    </p:spTree>
    <p:extLst>
      <p:ext uri="{BB962C8B-B14F-4D97-AF65-F5344CB8AC3E}">
        <p14:creationId xmlns:p14="http://schemas.microsoft.com/office/powerpoint/2010/main" val="129638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6</a:t>
            </a:fld>
            <a:endParaRPr lang="en-US" dirty="0"/>
          </a:p>
        </p:txBody>
      </p:sp>
    </p:spTree>
    <p:extLst>
      <p:ext uri="{BB962C8B-B14F-4D97-AF65-F5344CB8AC3E}">
        <p14:creationId xmlns:p14="http://schemas.microsoft.com/office/powerpoint/2010/main" val="3440093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8</a:t>
            </a:fld>
            <a:endParaRPr lang="en-US" dirty="0"/>
          </a:p>
        </p:txBody>
      </p:sp>
    </p:spTree>
    <p:extLst>
      <p:ext uri="{BB962C8B-B14F-4D97-AF65-F5344CB8AC3E}">
        <p14:creationId xmlns:p14="http://schemas.microsoft.com/office/powerpoint/2010/main" val="3985554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9</a:t>
            </a:fld>
            <a:endParaRPr lang="en-US" dirty="0"/>
          </a:p>
        </p:txBody>
      </p:sp>
    </p:spTree>
    <p:extLst>
      <p:ext uri="{BB962C8B-B14F-4D97-AF65-F5344CB8AC3E}">
        <p14:creationId xmlns:p14="http://schemas.microsoft.com/office/powerpoint/2010/main" val="1759162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11</a:t>
            </a:fld>
            <a:endParaRPr lang="en-US" dirty="0"/>
          </a:p>
        </p:txBody>
      </p:sp>
    </p:spTree>
    <p:extLst>
      <p:ext uri="{BB962C8B-B14F-4D97-AF65-F5344CB8AC3E}">
        <p14:creationId xmlns:p14="http://schemas.microsoft.com/office/powerpoint/2010/main" val="41089130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12</a:t>
            </a:fld>
            <a:endParaRPr lang="en-US" dirty="0"/>
          </a:p>
        </p:txBody>
      </p:sp>
    </p:spTree>
    <p:extLst>
      <p:ext uri="{BB962C8B-B14F-4D97-AF65-F5344CB8AC3E}">
        <p14:creationId xmlns:p14="http://schemas.microsoft.com/office/powerpoint/2010/main" val="38440574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13</a:t>
            </a:fld>
            <a:endParaRPr lang="en-US" dirty="0"/>
          </a:p>
        </p:txBody>
      </p:sp>
    </p:spTree>
    <p:extLst>
      <p:ext uri="{BB962C8B-B14F-4D97-AF65-F5344CB8AC3E}">
        <p14:creationId xmlns:p14="http://schemas.microsoft.com/office/powerpoint/2010/main" val="387225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14</a:t>
            </a:fld>
            <a:endParaRPr lang="en-US" dirty="0"/>
          </a:p>
        </p:txBody>
      </p:sp>
    </p:spTree>
    <p:extLst>
      <p:ext uri="{BB962C8B-B14F-4D97-AF65-F5344CB8AC3E}">
        <p14:creationId xmlns:p14="http://schemas.microsoft.com/office/powerpoint/2010/main" val="1288179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21</a:t>
            </a:fld>
            <a:endParaRPr lang="en-US" dirty="0"/>
          </a:p>
        </p:txBody>
      </p:sp>
    </p:spTree>
    <p:extLst>
      <p:ext uri="{BB962C8B-B14F-4D97-AF65-F5344CB8AC3E}">
        <p14:creationId xmlns:p14="http://schemas.microsoft.com/office/powerpoint/2010/main" val="3398858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6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Content Slide Templ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8551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End of Brief Slide">
    <p:spTree>
      <p:nvGrpSpPr>
        <p:cNvPr id="1" name=""/>
        <p:cNvGrpSpPr/>
        <p:nvPr/>
      </p:nvGrpSpPr>
      <p:grpSpPr>
        <a:xfrm>
          <a:off x="0" y="0"/>
          <a:ext cx="0" cy="0"/>
          <a:chOff x="0" y="0"/>
          <a:chExt cx="0" cy="0"/>
        </a:xfrm>
      </p:grpSpPr>
      <p:sp>
        <p:nvSpPr>
          <p:cNvPr id="2" name="TextBox 1"/>
          <p:cNvSpPr txBox="1"/>
          <p:nvPr userDrawn="1"/>
        </p:nvSpPr>
        <p:spPr>
          <a:xfrm>
            <a:off x="0" y="3029447"/>
            <a:ext cx="9143999" cy="1446550"/>
          </a:xfrm>
          <a:prstGeom prst="rect">
            <a:avLst/>
          </a:prstGeom>
          <a:noFill/>
        </p:spPr>
        <p:txBody>
          <a:bodyPr wrap="square" rtlCol="0">
            <a:spAutoFit/>
          </a:bodyPr>
          <a:lstStyle/>
          <a:p>
            <a:pPr algn="ctr"/>
            <a:r>
              <a:rPr lang="en-US" sz="4400" b="1" dirty="0" smtClean="0">
                <a:latin typeface="Arial" panose="020B0604020202020204" pitchFamily="34" charset="0"/>
                <a:cs typeface="Arial" panose="020B0604020202020204" pitchFamily="34" charset="0"/>
              </a:rPr>
              <a:t>Backups and working drafts</a:t>
            </a:r>
          </a:p>
          <a:p>
            <a:pPr algn="ctr"/>
            <a:endParaRPr lang="en-U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1838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102574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69937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118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90871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13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8964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37478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28128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05431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56270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3487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800819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1.emf"/><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8" name="Picture 27"/>
          <p:cNvPicPr>
            <a:picLocks noChangeAspect="1"/>
          </p:cNvPicPr>
          <p:nvPr userDrawn="1"/>
        </p:nvPicPr>
        <p:blipFill rotWithShape="1">
          <a:blip r:embed="rId3"/>
          <a:srcRect t="44063" b="11873"/>
          <a:stretch/>
        </p:blipFill>
        <p:spPr>
          <a:xfrm flipV="1">
            <a:off x="1" y="6365543"/>
            <a:ext cx="9144000" cy="492457"/>
          </a:xfrm>
          <a:prstGeom prst="rect">
            <a:avLst/>
          </a:prstGeom>
        </p:spPr>
      </p:pic>
      <p:grpSp>
        <p:nvGrpSpPr>
          <p:cNvPr id="2" name="Group 1"/>
          <p:cNvGrpSpPr/>
          <p:nvPr userDrawn="1"/>
        </p:nvGrpSpPr>
        <p:grpSpPr>
          <a:xfrm>
            <a:off x="-8791" y="0"/>
            <a:ext cx="9152792" cy="984914"/>
            <a:chOff x="-8791" y="0"/>
            <a:chExt cx="9152792" cy="984914"/>
          </a:xfrm>
        </p:grpSpPr>
        <p:pic>
          <p:nvPicPr>
            <p:cNvPr id="23" name="Picture 22"/>
            <p:cNvPicPr>
              <a:picLocks noChangeAspect="1"/>
            </p:cNvPicPr>
            <p:nvPr userDrawn="1"/>
          </p:nvPicPr>
          <p:blipFill rotWithShape="1">
            <a:blip r:embed="rId3"/>
            <a:srcRect t="-1" b="11873"/>
            <a:stretch/>
          </p:blipFill>
          <p:spPr>
            <a:xfrm flipH="1" flipV="1">
              <a:off x="-8791" y="0"/>
              <a:ext cx="9152792" cy="984914"/>
            </a:xfrm>
            <a:prstGeom prst="rect">
              <a:avLst/>
            </a:prstGeom>
          </p:spPr>
        </p:pic>
        <p:grpSp>
          <p:nvGrpSpPr>
            <p:cNvPr id="24" name="Group 23"/>
            <p:cNvGrpSpPr/>
            <p:nvPr userDrawn="1"/>
          </p:nvGrpSpPr>
          <p:grpSpPr>
            <a:xfrm>
              <a:off x="142992" y="283456"/>
              <a:ext cx="998994" cy="488148"/>
              <a:chOff x="8030992" y="6041830"/>
              <a:chExt cx="998994" cy="488148"/>
            </a:xfrm>
          </p:grpSpPr>
          <p:pic>
            <p:nvPicPr>
              <p:cNvPr id="25" name="Picture 24"/>
              <p:cNvPicPr>
                <a:picLocks noChangeAspect="1"/>
              </p:cNvPicPr>
              <p:nvPr/>
            </p:nvPicPr>
            <p:blipFill>
              <a:blip r:embed="rId4"/>
              <a:stretch>
                <a:fillRect/>
              </a:stretch>
            </p:blipFill>
            <p:spPr>
              <a:xfrm>
                <a:off x="8030992" y="6041830"/>
                <a:ext cx="390518" cy="488148"/>
              </a:xfrm>
              <a:prstGeom prst="rect">
                <a:avLst/>
              </a:prstGeom>
            </p:spPr>
          </p:pic>
          <p:cxnSp>
            <p:nvCxnSpPr>
              <p:cNvPr id="26" name="Straight Connector 25"/>
              <p:cNvCxnSpPr/>
              <p:nvPr/>
            </p:nvCxnSpPr>
            <p:spPr>
              <a:xfrm>
                <a:off x="8503764" y="6062881"/>
                <a:ext cx="0" cy="435185"/>
              </a:xfrm>
              <a:prstGeom prst="line">
                <a:avLst/>
              </a:prstGeom>
              <a:ln w="9525" cmpd="sng">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27" name="Picture 26" descr="IMCO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5280" y="6062881"/>
                <a:ext cx="444706" cy="414134"/>
              </a:xfrm>
              <a:prstGeom prst="rect">
                <a:avLst/>
              </a:prstGeom>
            </p:spPr>
          </p:pic>
        </p:grpSp>
      </p:grpSp>
      <p:sp>
        <p:nvSpPr>
          <p:cNvPr id="30" name="Subtitle 2"/>
          <p:cNvSpPr txBox="1">
            <a:spLocks/>
          </p:cNvSpPr>
          <p:nvPr userDrawn="1"/>
        </p:nvSpPr>
        <p:spPr>
          <a:xfrm>
            <a:off x="-8791" y="4699443"/>
            <a:ext cx="9152792" cy="1411146"/>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Arial"/>
                <a:ea typeface="+mn-ea"/>
                <a:cs typeface="Arial"/>
              </a:defRPr>
            </a:lvl2pPr>
            <a:lvl3pPr marL="914400" indent="0" algn="ctr" defTabSz="457200"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3716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4pPr>
            <a:lvl5pPr marL="1828800" indent="0" algn="ctr" defTabSz="457200" rtl="0" eaLnBrk="1" latinLnBrk="0" hangingPunct="1">
              <a:spcBef>
                <a:spcPct val="20000"/>
              </a:spcBef>
              <a:buFont typeface="Arial"/>
              <a:buNone/>
              <a:defRPr sz="2000" kern="1200">
                <a:solidFill>
                  <a:schemeClr val="tx1">
                    <a:tint val="75000"/>
                  </a:schemeClr>
                </a:solidFill>
                <a:latin typeface="Arial"/>
                <a:ea typeface="+mn-ea"/>
                <a:cs typeface="Arial"/>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accent3">
                    <a:lumMod val="75000"/>
                  </a:schemeClr>
                </a:solidFill>
                <a:effectLst/>
                <a:uLnTx/>
                <a:uFillTx/>
                <a:latin typeface="Arial"/>
                <a:ea typeface="+mn-ea"/>
                <a:cs typeface="Arial"/>
              </a:rPr>
              <a:t>Installation Management Command integrates and delivers base </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accent3">
                    <a:lumMod val="75000"/>
                  </a:schemeClr>
                </a:solidFill>
                <a:effectLst/>
                <a:uLnTx/>
                <a:uFillTx/>
                <a:latin typeface="Arial"/>
                <a:ea typeface="+mn-ea"/>
                <a:cs typeface="Arial"/>
              </a:rPr>
              <a:t>support to enable readiness for a globally-responsive Army</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800" b="0" i="0" u="none" strike="noStrike" kern="1200" cap="none" spc="0" normalizeH="0" baseline="0" noProof="0" dirty="0" smtClean="0">
              <a:ln>
                <a:noFill/>
              </a:ln>
              <a:solidFill>
                <a:sysClr val="windowText" lastClr="000000">
                  <a:tint val="75000"/>
                </a:sysClr>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 typeface="Arial"/>
              <a:buNone/>
              <a:tabLst/>
              <a:defRPr/>
            </a:pPr>
            <a:r>
              <a:rPr kumimoji="0" lang="en-US" sz="2000" b="1" i="0" u="none" strike="noStrike" kern="1200" cap="none" spc="0" normalizeH="0" baseline="0" noProof="0" dirty="0" smtClean="0">
                <a:ln>
                  <a:noFill/>
                </a:ln>
                <a:solidFill>
                  <a:prstClr val="black"/>
                </a:solidFill>
                <a:effectLst/>
                <a:uLnTx/>
                <a:uFillTx/>
                <a:latin typeface="Arial"/>
                <a:ea typeface="+mn-ea"/>
                <a:cs typeface="Arial"/>
              </a:rPr>
              <a:t>We are the Army’s Home  </a:t>
            </a:r>
            <a:endParaRPr kumimoji="0" lang="en-US" sz="2000" b="0" i="1" u="none" strike="noStrike" kern="1200" cap="none" spc="0" normalizeH="0" baseline="0" noProof="0" dirty="0" smtClean="0">
              <a:ln>
                <a:noFill/>
              </a:ln>
              <a:solidFill>
                <a:prstClr val="black"/>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 typeface="Arial"/>
              <a:buNone/>
              <a:tabLst/>
              <a:defRPr/>
            </a:pPr>
            <a:r>
              <a:rPr kumimoji="0" lang="en-US" sz="1100" b="0" i="0" u="none" strike="noStrike" kern="1200" cap="none" spc="0" normalizeH="0" baseline="0" noProof="0" dirty="0" smtClean="0">
                <a:ln>
                  <a:noFill/>
                </a:ln>
                <a:solidFill>
                  <a:schemeClr val="accent3">
                    <a:lumMod val="75000"/>
                  </a:schemeClr>
                </a:solidFill>
                <a:effectLst/>
                <a:uLnTx/>
                <a:uFillTx/>
                <a:latin typeface="Arial"/>
                <a:ea typeface="+mn-ea"/>
                <a:cs typeface="Arial"/>
              </a:rPr>
              <a:t>Serving the Rugged Professional </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800" b="0" i="0" u="none" strike="noStrike" kern="1200" cap="none" spc="0" normalizeH="0" baseline="0" noProof="0" dirty="0">
              <a:ln>
                <a:noFill/>
              </a:ln>
              <a:solidFill>
                <a:sysClr val="windowText" lastClr="000000">
                  <a:tint val="75000"/>
                </a:sysClr>
              </a:solidFill>
              <a:effectLst/>
              <a:uLnTx/>
              <a:uFillTx/>
              <a:latin typeface="Arial"/>
              <a:ea typeface="+mn-ea"/>
              <a:cs typeface="Arial"/>
            </a:endParaRPr>
          </a:p>
        </p:txBody>
      </p:sp>
      <p:sp>
        <p:nvSpPr>
          <p:cNvPr id="15" name="TextBox 14"/>
          <p:cNvSpPr txBox="1"/>
          <p:nvPr userDrawn="1"/>
        </p:nvSpPr>
        <p:spPr>
          <a:xfrm>
            <a:off x="3367455" y="6520901"/>
            <a:ext cx="2400300"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0" dirty="0" smtClean="0">
                <a:latin typeface="Arial" panose="020B0604020202020204" pitchFamily="34" charset="0"/>
                <a:ea typeface="+mn-ea"/>
                <a:cs typeface="Arial" panose="020B0604020202020204" pitchFamily="34" charset="0"/>
              </a:rPr>
              <a:t>UNCLASSIFIED</a:t>
            </a:r>
            <a:endParaRPr lang="en-US" sz="800" b="0" baseline="0" dirty="0" smtClean="0">
              <a:latin typeface="Arial" panose="020B0604020202020204" pitchFamily="34" charset="0"/>
              <a:ea typeface="+mn-ea"/>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800" smtClean="0">
                <a:latin typeface="Arial" panose="020B0604020202020204" pitchFamily="34" charset="0"/>
                <a:cs typeface="Arial" panose="020B0604020202020204" pitchFamily="34" charset="0"/>
              </a:rPr>
              <a:pPr algn="ctr"/>
              <a:t>‹#›</a:t>
            </a:fld>
            <a:r>
              <a:rPr lang="en-US" sz="800" dirty="0" smtClean="0">
                <a:latin typeface="Arial" panose="020B0604020202020204" pitchFamily="34" charset="0"/>
                <a:cs typeface="Arial" panose="020B0604020202020204" pitchFamily="34" charset="0"/>
              </a:rPr>
              <a:t> of</a:t>
            </a:r>
            <a:r>
              <a:rPr lang="en-US" sz="800" baseline="0" dirty="0" smtClean="0">
                <a:latin typeface="Arial" panose="020B0604020202020204" pitchFamily="34" charset="0"/>
                <a:cs typeface="Arial" panose="020B0604020202020204" pitchFamily="34" charset="0"/>
              </a:rPr>
              <a:t> 16</a:t>
            </a:r>
            <a:endParaRPr lang="en-US" sz="800" dirty="0">
              <a:latin typeface="Arial" panose="020B0604020202020204" pitchFamily="34" charset="0"/>
              <a:cs typeface="Arial" panose="020B0604020202020204" pitchFamily="34" charset="0"/>
            </a:endParaRPr>
          </a:p>
        </p:txBody>
      </p:sp>
      <p:sp>
        <p:nvSpPr>
          <p:cNvPr id="13" name="Rectangle 12"/>
          <p:cNvSpPr/>
          <p:nvPr userDrawn="1"/>
        </p:nvSpPr>
        <p:spPr>
          <a:xfrm>
            <a:off x="0" y="6644011"/>
            <a:ext cx="3622431" cy="215444"/>
          </a:xfrm>
          <a:prstGeom prst="rect">
            <a:avLst/>
          </a:prstGeom>
        </p:spPr>
        <p:txBody>
          <a:bodyPr wrap="square">
            <a:spAutoFit/>
          </a:bodyPr>
          <a:lstStyle/>
          <a:p>
            <a:pPr defTabSz="457200" fontAlgn="base">
              <a:spcBef>
                <a:spcPct val="0"/>
              </a:spcBef>
              <a:spcAft>
                <a:spcPct val="0"/>
              </a:spcAft>
            </a:pPr>
            <a:r>
              <a:rPr lang="en-US" sz="800" dirty="0" smtClean="0">
                <a:solidFill>
                  <a:prstClr val="black"/>
                </a:solidFill>
                <a:latin typeface="Arial" charset="0"/>
                <a:cs typeface="Arial" charset="0"/>
              </a:rPr>
              <a:t>Scott Malcom/PAO/210-466-0716/scott.f.Malcom.civ@mail.mil</a:t>
            </a:r>
            <a:endParaRPr lang="en-US" sz="800" dirty="0">
              <a:solidFill>
                <a:prstClr val="black"/>
              </a:solidFill>
              <a:latin typeface="Arial" charset="0"/>
              <a:cs typeface="Arial" charset="0"/>
            </a:endParaRPr>
          </a:p>
        </p:txBody>
      </p:sp>
      <p:sp>
        <p:nvSpPr>
          <p:cNvPr id="17" name="TextBox 16"/>
          <p:cNvSpPr txBox="1"/>
          <p:nvPr userDrawn="1"/>
        </p:nvSpPr>
        <p:spPr>
          <a:xfrm>
            <a:off x="6734909" y="6644011"/>
            <a:ext cx="2400300" cy="215444"/>
          </a:xfrm>
          <a:prstGeom prst="rect">
            <a:avLst/>
          </a:prstGeom>
          <a:noFill/>
        </p:spPr>
        <p:txBody>
          <a:bodyPr wrap="square" rtlCol="0">
            <a:spAutoFit/>
          </a:bodyPr>
          <a:lstStyle/>
          <a:p>
            <a:pPr algn="r"/>
            <a:r>
              <a:rPr lang="en-US" sz="800" baseline="0" dirty="0" smtClean="0">
                <a:latin typeface="Arial" panose="020B0604020202020204" pitchFamily="34" charset="0"/>
                <a:cs typeface="Arial" panose="020B0604020202020204" pitchFamily="34" charset="0"/>
              </a:rPr>
              <a:t>December </a:t>
            </a:r>
            <a:r>
              <a:rPr lang="en-US" sz="800" dirty="0" smtClean="0">
                <a:latin typeface="Arial" panose="020B0604020202020204" pitchFamily="34" charset="0"/>
                <a:cs typeface="Arial" panose="020B0604020202020204" pitchFamily="34" charset="0"/>
              </a:rPr>
              <a:t>2017</a:t>
            </a: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5654965"/>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p:cNvGrpSpPr/>
          <p:nvPr userDrawn="1"/>
        </p:nvGrpSpPr>
        <p:grpSpPr>
          <a:xfrm>
            <a:off x="0" y="5873086"/>
            <a:ext cx="9144000" cy="984914"/>
            <a:chOff x="0" y="5873086"/>
            <a:chExt cx="9144000" cy="984914"/>
          </a:xfrm>
        </p:grpSpPr>
        <p:pic>
          <p:nvPicPr>
            <p:cNvPr id="10" name="Picture 9"/>
            <p:cNvPicPr>
              <a:picLocks noChangeAspect="1"/>
            </p:cNvPicPr>
            <p:nvPr userDrawn="1"/>
          </p:nvPicPr>
          <p:blipFill rotWithShape="1">
            <a:blip r:embed="rId5"/>
            <a:srcRect t="-1" b="11873"/>
            <a:stretch/>
          </p:blipFill>
          <p:spPr>
            <a:xfrm>
              <a:off x="0" y="5873086"/>
              <a:ext cx="9144000" cy="984914"/>
            </a:xfrm>
            <a:prstGeom prst="rect">
              <a:avLst/>
            </a:prstGeom>
          </p:spPr>
        </p:pic>
        <p:grpSp>
          <p:nvGrpSpPr>
            <p:cNvPr id="11" name="Group 10"/>
            <p:cNvGrpSpPr/>
            <p:nvPr userDrawn="1"/>
          </p:nvGrpSpPr>
          <p:grpSpPr>
            <a:xfrm>
              <a:off x="8038485" y="6059923"/>
              <a:ext cx="998994" cy="488148"/>
              <a:chOff x="8030992" y="6041830"/>
              <a:chExt cx="998994" cy="488148"/>
            </a:xfrm>
          </p:grpSpPr>
          <p:pic>
            <p:nvPicPr>
              <p:cNvPr id="12" name="Picture 11"/>
              <p:cNvPicPr>
                <a:picLocks noChangeAspect="1"/>
              </p:cNvPicPr>
              <p:nvPr/>
            </p:nvPicPr>
            <p:blipFill>
              <a:blip r:embed="rId6"/>
              <a:stretch>
                <a:fillRect/>
              </a:stretch>
            </p:blipFill>
            <p:spPr>
              <a:xfrm>
                <a:off x="8030992" y="6041830"/>
                <a:ext cx="390518" cy="488148"/>
              </a:xfrm>
              <a:prstGeom prst="rect">
                <a:avLst/>
              </a:prstGeom>
            </p:spPr>
          </p:pic>
          <p:cxnSp>
            <p:nvCxnSpPr>
              <p:cNvPr id="13" name="Straight Connector 12"/>
              <p:cNvCxnSpPr/>
              <p:nvPr/>
            </p:nvCxnSpPr>
            <p:spPr>
              <a:xfrm>
                <a:off x="8503764" y="6062881"/>
                <a:ext cx="0" cy="435185"/>
              </a:xfrm>
              <a:prstGeom prst="line">
                <a:avLst/>
              </a:prstGeom>
              <a:ln w="9525" cmpd="sng">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pic>
            <p:nvPicPr>
              <p:cNvPr id="14" name="Picture 13" descr="IMCOM.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85280" y="6062881"/>
                <a:ext cx="444706" cy="414134"/>
              </a:xfrm>
              <a:prstGeom prst="rect">
                <a:avLst/>
              </a:prstGeom>
            </p:spPr>
          </p:pic>
        </p:grpSp>
      </p:grpSp>
      <p:pic>
        <p:nvPicPr>
          <p:cNvPr id="15" name="Picture 14"/>
          <p:cNvPicPr>
            <a:picLocks noChangeAspect="1"/>
          </p:cNvPicPr>
          <p:nvPr userDrawn="1"/>
        </p:nvPicPr>
        <p:blipFill rotWithShape="1">
          <a:blip r:embed="rId8"/>
          <a:srcRect t="28484" b="-1"/>
          <a:stretch/>
        </p:blipFill>
        <p:spPr>
          <a:xfrm>
            <a:off x="0" y="0"/>
            <a:ext cx="9144000" cy="896685"/>
          </a:xfrm>
          <a:prstGeom prst="rect">
            <a:avLst/>
          </a:prstGeom>
        </p:spPr>
      </p:pic>
      <p:sp>
        <p:nvSpPr>
          <p:cNvPr id="16" name="Rectangle 15"/>
          <p:cNvSpPr/>
          <p:nvPr userDrawn="1"/>
        </p:nvSpPr>
        <p:spPr>
          <a:xfrm>
            <a:off x="0" y="6644011"/>
            <a:ext cx="3622431" cy="215444"/>
          </a:xfrm>
          <a:prstGeom prst="rect">
            <a:avLst/>
          </a:prstGeom>
        </p:spPr>
        <p:txBody>
          <a:bodyPr wrap="square">
            <a:spAutoFit/>
          </a:bodyPr>
          <a:lstStyle/>
          <a:p>
            <a:pPr defTabSz="457200" fontAlgn="base">
              <a:spcBef>
                <a:spcPct val="0"/>
              </a:spcBef>
              <a:spcAft>
                <a:spcPct val="0"/>
              </a:spcAft>
            </a:pPr>
            <a:r>
              <a:rPr lang="en-US" sz="800" dirty="0" smtClean="0">
                <a:solidFill>
                  <a:prstClr val="black"/>
                </a:solidFill>
                <a:latin typeface="Arial" charset="0"/>
                <a:cs typeface="Arial" charset="0"/>
              </a:rPr>
              <a:t>Scott Malcom/PAO/210-466-0716/scott.f.Malcom.civ@mail.mil</a:t>
            </a:r>
            <a:endParaRPr lang="en-US" sz="800" dirty="0">
              <a:solidFill>
                <a:prstClr val="black"/>
              </a:solidFill>
              <a:latin typeface="Arial" charset="0"/>
              <a:cs typeface="Arial" charset="0"/>
            </a:endParaRPr>
          </a:p>
        </p:txBody>
      </p:sp>
      <p:sp>
        <p:nvSpPr>
          <p:cNvPr id="21" name="TextBox 20"/>
          <p:cNvSpPr txBox="1"/>
          <p:nvPr userDrawn="1"/>
        </p:nvSpPr>
        <p:spPr>
          <a:xfrm>
            <a:off x="3367455" y="6520901"/>
            <a:ext cx="2400300"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0" dirty="0" smtClean="0">
                <a:latin typeface="Arial" panose="020B0604020202020204" pitchFamily="34" charset="0"/>
                <a:ea typeface="+mn-ea"/>
                <a:cs typeface="Arial" panose="020B0604020202020204" pitchFamily="34" charset="0"/>
              </a:rPr>
              <a:t>UNCLASSIFIED</a:t>
            </a:r>
            <a:endParaRPr lang="en-US" sz="800" b="0" baseline="0" dirty="0" smtClean="0">
              <a:latin typeface="Arial" panose="020B0604020202020204" pitchFamily="34" charset="0"/>
              <a:ea typeface="+mn-ea"/>
              <a:cs typeface="Arial" panose="020B060402020202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fld id="{CF4C318D-DFA6-44A0-90B0-ABFCB78A54B4}" type="slidenum">
              <a:rPr lang="en-US" sz="800" smtClean="0">
                <a:latin typeface="Arial" panose="020B0604020202020204" pitchFamily="34" charset="0"/>
                <a:cs typeface="Arial" panose="020B0604020202020204" pitchFamily="34" charset="0"/>
              </a:rPr>
              <a:pPr algn="ctr"/>
              <a:t>‹#›</a:t>
            </a:fld>
            <a:r>
              <a:rPr lang="en-US" sz="800" dirty="0" smtClean="0">
                <a:latin typeface="Arial" panose="020B0604020202020204" pitchFamily="34" charset="0"/>
                <a:cs typeface="Arial" panose="020B0604020202020204" pitchFamily="34" charset="0"/>
              </a:rPr>
              <a:t> of</a:t>
            </a:r>
            <a:r>
              <a:rPr lang="en-US" sz="800" baseline="0" dirty="0" smtClean="0">
                <a:latin typeface="Arial" panose="020B0604020202020204" pitchFamily="34" charset="0"/>
                <a:cs typeface="Arial" panose="020B0604020202020204" pitchFamily="34" charset="0"/>
              </a:rPr>
              <a:t> 16</a:t>
            </a:r>
            <a:endParaRPr lang="en-US" sz="800" dirty="0">
              <a:latin typeface="Arial" panose="020B0604020202020204" pitchFamily="34" charset="0"/>
              <a:cs typeface="Arial" panose="020B0604020202020204" pitchFamily="34" charset="0"/>
            </a:endParaRPr>
          </a:p>
        </p:txBody>
      </p:sp>
      <p:sp>
        <p:nvSpPr>
          <p:cNvPr id="17" name="TextBox 16"/>
          <p:cNvSpPr txBox="1"/>
          <p:nvPr userDrawn="1"/>
        </p:nvSpPr>
        <p:spPr>
          <a:xfrm>
            <a:off x="6743701" y="6644011"/>
            <a:ext cx="2400300" cy="215444"/>
          </a:xfrm>
          <a:prstGeom prst="rect">
            <a:avLst/>
          </a:prstGeom>
          <a:noFill/>
        </p:spPr>
        <p:txBody>
          <a:bodyPr wrap="square" rtlCol="0">
            <a:spAutoFit/>
          </a:bodyPr>
          <a:lstStyle/>
          <a:p>
            <a:pPr algn="r"/>
            <a:r>
              <a:rPr lang="en-US" sz="800" dirty="0" smtClean="0">
                <a:latin typeface="Arial" panose="020B0604020202020204" pitchFamily="34" charset="0"/>
                <a:cs typeface="Arial" panose="020B0604020202020204" pitchFamily="34" charset="0"/>
              </a:rPr>
              <a:t>December</a:t>
            </a:r>
            <a:r>
              <a:rPr lang="en-US" sz="800" baseline="0" dirty="0" smtClean="0">
                <a:latin typeface="Arial" panose="020B0604020202020204" pitchFamily="34" charset="0"/>
                <a:cs typeface="Arial" panose="020B0604020202020204" pitchFamily="34" charset="0"/>
              </a:rPr>
              <a:t> </a:t>
            </a:r>
            <a:r>
              <a:rPr lang="en-US" sz="800" dirty="0" smtClean="0">
                <a:latin typeface="Arial" panose="020B0604020202020204" pitchFamily="34" charset="0"/>
                <a:cs typeface="Arial" panose="020B0604020202020204" pitchFamily="34" charset="0"/>
              </a:rPr>
              <a:t>2017</a:t>
            </a:r>
            <a:endParaRPr lang="en-US"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078548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8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06C10AA-782B-4361-983A-F010DC61E645}" type="datetimeFigureOut">
              <a:rPr lang="en-US" smtClean="0">
                <a:solidFill>
                  <a:prstClr val="black">
                    <a:tint val="75000"/>
                  </a:prstClr>
                </a:solidFill>
              </a:rPr>
              <a:pPr/>
              <a:t>12/6/2017</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86F1CA0-5D78-4FBE-9377-B669AEFCD53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8600231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dvidshub.net/r/4rho2z"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dvidshub.net/r/ytez8r"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vidshub.net/r/ytez8r"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dvidshub.net/r/fcpdyz"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Scott.f.Malcom.civ@mail.mi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mailto:Scott.f.Malcom.civ@mail.mi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 y="2109166"/>
            <a:ext cx="9143999" cy="100466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Arial"/>
                <a:ea typeface="+mj-ea"/>
                <a:cs typeface="Arial"/>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ysClr val="windowText" lastClr="000000"/>
                </a:solidFill>
                <a:effectLst/>
                <a:uLnTx/>
                <a:uFillTx/>
              </a:rPr>
              <a:t>IMCOM</a:t>
            </a:r>
            <a:br>
              <a:rPr kumimoji="0" lang="en-US" sz="3200" b="1" i="0" u="none" strike="noStrike" kern="1200" cap="none" spc="0" normalizeH="0" baseline="0" noProof="0" dirty="0" smtClean="0">
                <a:ln>
                  <a:noFill/>
                </a:ln>
                <a:solidFill>
                  <a:sysClr val="windowText" lastClr="000000"/>
                </a:solidFill>
                <a:effectLst/>
                <a:uLnTx/>
                <a:uFillTx/>
              </a:rPr>
            </a:br>
            <a:r>
              <a:rPr kumimoji="0" lang="en-US" sz="3200" b="1" i="0" u="none" strike="noStrike" kern="1200" cap="none" spc="0" normalizeH="0" baseline="0" noProof="0" dirty="0" smtClean="0">
                <a:ln>
                  <a:noFill/>
                </a:ln>
                <a:solidFill>
                  <a:sysClr val="windowText" lastClr="000000"/>
                </a:solidFill>
                <a:effectLst/>
                <a:uLnTx/>
                <a:uFillTx/>
              </a:rPr>
              <a:t>Communication</a:t>
            </a:r>
            <a:r>
              <a:rPr lang="en-US" sz="3200" b="1" dirty="0" smtClean="0">
                <a:solidFill>
                  <a:sysClr val="windowText" lastClr="000000"/>
                </a:solidFill>
              </a:rPr>
              <a:t> </a:t>
            </a:r>
            <a:r>
              <a:rPr kumimoji="0" lang="en-US" sz="3200" b="1" i="0" u="none" strike="noStrike" kern="1200" cap="none" spc="0" normalizeH="0" baseline="0" noProof="0" dirty="0" smtClean="0">
                <a:ln>
                  <a:noFill/>
                </a:ln>
                <a:solidFill>
                  <a:sysClr val="windowText" lastClr="000000"/>
                </a:solidFill>
                <a:effectLst/>
                <a:uLnTx/>
                <a:uFillTx/>
              </a:rPr>
              <a:t>Toolkit</a:t>
            </a:r>
          </a:p>
          <a:p>
            <a:pPr lvl="0">
              <a:defRPr/>
            </a:pPr>
            <a:r>
              <a:rPr kumimoji="0" lang="en-US" sz="2400" i="0" u="none" strike="noStrike" kern="1200" cap="none" spc="0" normalizeH="0" baseline="0" noProof="0" dirty="0" smtClean="0">
                <a:ln>
                  <a:noFill/>
                </a:ln>
                <a:solidFill>
                  <a:sysClr val="windowText" lastClr="000000"/>
                </a:solidFill>
                <a:effectLst/>
                <a:uLnTx/>
                <a:uFillTx/>
              </a:rPr>
              <a:t>December 2017</a:t>
            </a:r>
            <a:endParaRPr kumimoji="0" lang="en-US" sz="2400" i="0" u="none" strike="noStrike" kern="120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232909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1" y="95454"/>
            <a:ext cx="9144001" cy="1157240"/>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Toolkit</a:t>
            </a:r>
          </a:p>
          <a:p>
            <a:pPr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Foreword from the Commander</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a:p>
            <a:pPr lvl="0" algn="ctr" eaLnBrk="0" fontAlgn="base" hangingPunct="0">
              <a:lnSpc>
                <a:spcPct val="90000"/>
              </a:lnSpc>
              <a:spcBef>
                <a:spcPct val="10000"/>
              </a:spcBef>
              <a:spcAft>
                <a:spcPct val="0"/>
              </a:spcAft>
            </a:pPr>
            <a:r>
              <a:rPr lang="en-US" sz="2000" b="1" kern="0" dirty="0" smtClean="0">
                <a:solidFill>
                  <a:schemeClr val="bg1"/>
                </a:solidFill>
                <a:latin typeface="Arial" panose="020B0604020202020204" pitchFamily="34" charset="0"/>
                <a:cs typeface="Arial" panose="020B0604020202020204" pitchFamily="34" charset="0"/>
              </a:rPr>
              <a:t>Introduction &amp;</a:t>
            </a:r>
            <a:endParaRPr lang="en-US" sz="32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
        <p:nvSpPr>
          <p:cNvPr id="2" name="TextBox 1"/>
          <p:cNvSpPr txBox="1"/>
          <p:nvPr/>
        </p:nvSpPr>
        <p:spPr>
          <a:xfrm>
            <a:off x="4244132" y="1038508"/>
            <a:ext cx="4820367" cy="5078313"/>
          </a:xfrm>
          <a:prstGeom prst="rect">
            <a:avLst/>
          </a:prstGeom>
          <a:noFill/>
        </p:spPr>
        <p:txBody>
          <a:bodyPr wrap="square" rtlCol="0">
            <a:spAutoFit/>
          </a:bodyPr>
          <a:lstStyle/>
          <a:p>
            <a:r>
              <a:rPr lang="en-US" sz="1200" dirty="0" smtClean="0"/>
              <a:t>IMCOM professionals, </a:t>
            </a:r>
          </a:p>
          <a:p>
            <a:endParaRPr lang="en-US" sz="1200" dirty="0"/>
          </a:p>
          <a:p>
            <a:r>
              <a:rPr lang="en-US" sz="1200" dirty="0" smtClean="0"/>
              <a:t>Defense </a:t>
            </a:r>
            <a:r>
              <a:rPr lang="en-US" sz="1200" dirty="0"/>
              <a:t>Secretary </a:t>
            </a:r>
            <a:r>
              <a:rPr lang="en-US" sz="1200" dirty="0" smtClean="0"/>
              <a:t>Jim Mattis </a:t>
            </a:r>
            <a:r>
              <a:rPr lang="en-US" sz="1200" dirty="0"/>
              <a:t>recently said, </a:t>
            </a:r>
            <a:r>
              <a:rPr lang="en-US" sz="1200" i="1" dirty="0"/>
              <a:t>“Communications is the job of the Commander, not just the PAO.”</a:t>
            </a:r>
          </a:p>
          <a:p>
            <a:endParaRPr lang="en-US" sz="1200" dirty="0" smtClean="0"/>
          </a:p>
          <a:p>
            <a:r>
              <a:rPr lang="en-US" sz="1200" dirty="0" smtClean="0"/>
              <a:t>I </a:t>
            </a:r>
            <a:r>
              <a:rPr lang="en-US" sz="1200" dirty="0"/>
              <a:t>need everyone’s </a:t>
            </a:r>
            <a:r>
              <a:rPr lang="en-US" sz="1200" dirty="0" smtClean="0"/>
              <a:t>help, and especially you, in communicating </a:t>
            </a:r>
            <a:r>
              <a:rPr lang="en-US" sz="1200" dirty="0"/>
              <a:t>my </a:t>
            </a:r>
            <a:r>
              <a:rPr lang="en-US" sz="1200" dirty="0" smtClean="0"/>
              <a:t>intent. As </a:t>
            </a:r>
            <a:r>
              <a:rPr lang="en-US" sz="1200" dirty="0"/>
              <a:t>the Army’s mission grows in complexity and </a:t>
            </a:r>
            <a:r>
              <a:rPr lang="en-US" sz="1200" dirty="0" smtClean="0"/>
              <a:t>scope, so does the IMCOM mission. The </a:t>
            </a:r>
            <a:r>
              <a:rPr lang="en-US" sz="1200" dirty="0"/>
              <a:t>importance of </a:t>
            </a:r>
            <a:r>
              <a:rPr lang="en-US" sz="1200" dirty="0" smtClean="0"/>
              <a:t>maintaining understanding and trust with our workforce, our partners and tenant units, and the American public is </a:t>
            </a:r>
            <a:r>
              <a:rPr lang="en-US" sz="1200" dirty="0"/>
              <a:t>more important than ever</a:t>
            </a:r>
            <a:r>
              <a:rPr lang="en-US" sz="1200" dirty="0" smtClean="0"/>
              <a:t>. It is imperative we stay consistent in our messaging, linking everything we do to our priorities, in order to unify our efforts and foster confidence in the things we do.  </a:t>
            </a:r>
          </a:p>
          <a:p>
            <a:endParaRPr lang="en-US" sz="1200" dirty="0"/>
          </a:p>
          <a:p>
            <a:r>
              <a:rPr lang="en-US" sz="1200" dirty="0" smtClean="0"/>
              <a:t>IMCOM’s service culture is built on a well-informed workforce. We </a:t>
            </a:r>
            <a:r>
              <a:rPr lang="en-US" sz="1200" dirty="0"/>
              <a:t>must look for opportunities to engage </a:t>
            </a:r>
            <a:r>
              <a:rPr lang="en-US" sz="1200" dirty="0" smtClean="0"/>
              <a:t>IMCOM professionals about how they impact Army readiness. The service and relationships built by an informed workforce will benefit all tenant organizations on our installations.   </a:t>
            </a:r>
          </a:p>
          <a:p>
            <a:endParaRPr lang="en-US" sz="1200" dirty="0"/>
          </a:p>
          <a:p>
            <a:r>
              <a:rPr lang="en-US" sz="1200" dirty="0" smtClean="0"/>
              <a:t>Relationships with our communities outside the gate are equally important.  An engaged public understands our mission and our challenges. Relationships we forge now increase our resilience and strengthen our capacity to answer our Nation’s call.</a:t>
            </a:r>
          </a:p>
          <a:p>
            <a:endParaRPr lang="en-US" sz="1200" dirty="0"/>
          </a:p>
          <a:p>
            <a:r>
              <a:rPr lang="en-US" sz="1200" dirty="0" smtClean="0"/>
              <a:t>This toolkit provides my priorities in language you should use to facilitate a shared understanding across all of our audiences.  Please use this resource as you achieve mission success.</a:t>
            </a:r>
            <a:endParaRPr lang="en-US" sz="12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428" y="1038508"/>
            <a:ext cx="3831347" cy="4789183"/>
          </a:xfrm>
          <a:prstGeom prst="rect">
            <a:avLst/>
          </a:prstGeom>
        </p:spPr>
      </p:pic>
      <p:sp>
        <p:nvSpPr>
          <p:cNvPr id="4" name="TextBox 3"/>
          <p:cNvSpPr txBox="1"/>
          <p:nvPr/>
        </p:nvSpPr>
        <p:spPr>
          <a:xfrm>
            <a:off x="234428" y="5766484"/>
            <a:ext cx="3831347" cy="584775"/>
          </a:xfrm>
          <a:prstGeom prst="rect">
            <a:avLst/>
          </a:prstGeom>
          <a:noFill/>
        </p:spPr>
        <p:txBody>
          <a:bodyPr wrap="square" rtlCol="0">
            <a:spAutoFit/>
          </a:bodyPr>
          <a:lstStyle/>
          <a:p>
            <a:pPr algn="ctr"/>
            <a:r>
              <a:rPr lang="en-US" sz="1600" b="1" dirty="0" smtClean="0"/>
              <a:t>LTG Kenneth R. Dahl,</a:t>
            </a:r>
          </a:p>
          <a:p>
            <a:pPr algn="ctr"/>
            <a:r>
              <a:rPr lang="en-US" sz="1600" b="1" dirty="0" smtClean="0"/>
              <a:t>IMCOM Commanding General </a:t>
            </a:r>
            <a:endParaRPr lang="en-US" sz="1600" b="1" dirty="0"/>
          </a:p>
        </p:txBody>
      </p:sp>
    </p:spTree>
    <p:extLst>
      <p:ext uri="{BB962C8B-B14F-4D97-AF65-F5344CB8AC3E}">
        <p14:creationId xmlns:p14="http://schemas.microsoft.com/office/powerpoint/2010/main" val="372993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1" y="95454"/>
            <a:ext cx="9144001" cy="1157240"/>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Toolkit</a:t>
            </a:r>
          </a:p>
          <a:p>
            <a:pPr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Table </a:t>
            </a:r>
            <a:r>
              <a:rPr lang="en-US" sz="2400" b="1" kern="0" dirty="0">
                <a:solidFill>
                  <a:schemeClr val="bg1"/>
                </a:solidFill>
                <a:latin typeface="Arial" panose="020B0604020202020204" pitchFamily="34" charset="0"/>
                <a:cs typeface="Arial" panose="020B0604020202020204" pitchFamily="34" charset="0"/>
              </a:rPr>
              <a:t>of </a:t>
            </a:r>
            <a:r>
              <a:rPr lang="en-US" sz="2400" b="1" kern="0" dirty="0" smtClean="0">
                <a:solidFill>
                  <a:schemeClr val="bg1"/>
                </a:solidFill>
                <a:latin typeface="Arial" panose="020B0604020202020204" pitchFamily="34" charset="0"/>
                <a:cs typeface="Arial" panose="020B0604020202020204" pitchFamily="34" charset="0"/>
              </a:rPr>
              <a:t>Contents and Introduction </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a:p>
            <a:pPr lvl="0" algn="ctr" eaLnBrk="0" fontAlgn="base" hangingPunct="0">
              <a:lnSpc>
                <a:spcPct val="90000"/>
              </a:lnSpc>
              <a:spcBef>
                <a:spcPct val="10000"/>
              </a:spcBef>
              <a:spcAft>
                <a:spcPct val="0"/>
              </a:spcAft>
            </a:pPr>
            <a:r>
              <a:rPr lang="en-US" sz="2000" b="1" kern="0" dirty="0" smtClean="0">
                <a:solidFill>
                  <a:schemeClr val="bg1"/>
                </a:solidFill>
                <a:latin typeface="Arial" panose="020B0604020202020204" pitchFamily="34" charset="0"/>
                <a:cs typeface="Arial" panose="020B0604020202020204" pitchFamily="34" charset="0"/>
              </a:rPr>
              <a:t>Introduction &amp;</a:t>
            </a:r>
            <a:endParaRPr lang="en-US" sz="32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
        <p:nvSpPr>
          <p:cNvPr id="2" name="TextBox 1"/>
          <p:cNvSpPr txBox="1"/>
          <p:nvPr/>
        </p:nvSpPr>
        <p:spPr>
          <a:xfrm>
            <a:off x="5115701" y="1278703"/>
            <a:ext cx="2965190" cy="4401205"/>
          </a:xfrm>
          <a:prstGeom prst="rect">
            <a:avLst/>
          </a:prstGeom>
          <a:noFill/>
        </p:spPr>
        <p:txBody>
          <a:bodyPr wrap="square" rtlCol="0">
            <a:spAutoFit/>
          </a:bodyPr>
          <a:lstStyle/>
          <a:p>
            <a:r>
              <a:rPr lang="en-US" sz="1400" dirty="0"/>
              <a:t>The intent of this </a:t>
            </a:r>
            <a:r>
              <a:rPr lang="en-US" sz="1400" dirty="0" smtClean="0"/>
              <a:t>toolkit is </a:t>
            </a:r>
            <a:r>
              <a:rPr lang="en-US" sz="1400" dirty="0"/>
              <a:t>to </a:t>
            </a:r>
            <a:r>
              <a:rPr lang="en-US" sz="1400" dirty="0" smtClean="0"/>
              <a:t>define and explain important IMCOM topics</a:t>
            </a:r>
            <a:r>
              <a:rPr lang="en-US" sz="1400" dirty="0"/>
              <a:t>. It provides a </a:t>
            </a:r>
            <a:r>
              <a:rPr lang="en-US" sz="1400" dirty="0" smtClean="0"/>
              <a:t>macro level look </a:t>
            </a:r>
            <a:r>
              <a:rPr lang="en-US" sz="1400" dirty="0"/>
              <a:t>at ongoing initiatives and the terms associated with them to facilitate a shared understanding of </a:t>
            </a:r>
            <a:r>
              <a:rPr lang="en-US" sz="1400" dirty="0" smtClean="0"/>
              <a:t>the commander’s intent </a:t>
            </a:r>
            <a:r>
              <a:rPr lang="en-US" sz="1400" dirty="0"/>
              <a:t>across a </a:t>
            </a:r>
            <a:r>
              <a:rPr lang="en-US" sz="1400" dirty="0" smtClean="0"/>
              <a:t>complex </a:t>
            </a:r>
            <a:r>
              <a:rPr lang="en-US" sz="1400" dirty="0"/>
              <a:t>and </a:t>
            </a:r>
            <a:r>
              <a:rPr lang="en-US" sz="1400" dirty="0" smtClean="0"/>
              <a:t>globally-dispersed </a:t>
            </a:r>
            <a:r>
              <a:rPr lang="en-US" sz="1400" dirty="0"/>
              <a:t>workforce. </a:t>
            </a:r>
            <a:endParaRPr lang="en-US" sz="1400" dirty="0" smtClean="0"/>
          </a:p>
          <a:p>
            <a:endParaRPr lang="en-US" sz="1400" dirty="0"/>
          </a:p>
          <a:p>
            <a:r>
              <a:rPr lang="en-US" sz="1400" dirty="0"/>
              <a:t>It </a:t>
            </a:r>
            <a:r>
              <a:rPr lang="en-US" sz="1400" dirty="0" smtClean="0"/>
              <a:t>clarifies </a:t>
            </a:r>
            <a:r>
              <a:rPr lang="en-US" sz="1400" dirty="0"/>
              <a:t>terminology to set conditions for synchronized communications </a:t>
            </a:r>
            <a:r>
              <a:rPr lang="en-US" sz="1400" dirty="0" smtClean="0"/>
              <a:t>through FY 18.  </a:t>
            </a:r>
          </a:p>
          <a:p>
            <a:endParaRPr lang="en-US" sz="1400" dirty="0"/>
          </a:p>
          <a:p>
            <a:r>
              <a:rPr lang="en-US" sz="1400" dirty="0" smtClean="0"/>
              <a:t>Each section includes bullet comments that </a:t>
            </a:r>
            <a:r>
              <a:rPr lang="en-US" sz="1400" dirty="0"/>
              <a:t>serve to educate as well as provide talking </a:t>
            </a:r>
            <a:r>
              <a:rPr lang="en-US" sz="1400" dirty="0" smtClean="0"/>
              <a:t>points. Use these to </a:t>
            </a:r>
            <a:r>
              <a:rPr lang="en-US" sz="1400" dirty="0"/>
              <a:t>facilitate </a:t>
            </a:r>
            <a:r>
              <a:rPr lang="en-US" sz="1400" dirty="0" smtClean="0"/>
              <a:t>leader-to-led communications with IMCOM professionals and engage </a:t>
            </a:r>
            <a:r>
              <a:rPr lang="en-US" sz="1400" dirty="0"/>
              <a:t>with community partners. </a:t>
            </a:r>
            <a:endParaRPr lang="en-US" sz="1400" dirty="0" smtClean="0"/>
          </a:p>
        </p:txBody>
      </p:sp>
      <p:sp>
        <p:nvSpPr>
          <p:cNvPr id="29" name="Rectangle 28"/>
          <p:cNvSpPr/>
          <p:nvPr/>
        </p:nvSpPr>
        <p:spPr>
          <a:xfrm>
            <a:off x="1061041" y="1120886"/>
            <a:ext cx="3174024" cy="49668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061040" y="1124176"/>
            <a:ext cx="3420347" cy="4855432"/>
          </a:xfrm>
          <a:prstGeom prst="rect">
            <a:avLst/>
          </a:prstGeom>
          <a:noFill/>
        </p:spPr>
        <p:txBody>
          <a:bodyPr wrap="square" rtlCol="0">
            <a:spAutoFit/>
          </a:bodyPr>
          <a:lstStyle/>
          <a:p>
            <a:pPr>
              <a:lnSpc>
                <a:spcPct val="150000"/>
              </a:lnSpc>
            </a:pPr>
            <a:r>
              <a:rPr lang="en-US" sz="1600" dirty="0" smtClean="0"/>
              <a:t>Who We are 		  4</a:t>
            </a:r>
          </a:p>
          <a:p>
            <a:pPr>
              <a:lnSpc>
                <a:spcPct val="150000"/>
              </a:lnSpc>
            </a:pPr>
            <a:r>
              <a:rPr lang="en-US" sz="1600" dirty="0" smtClean="0"/>
              <a:t>What We Do		  5</a:t>
            </a:r>
          </a:p>
          <a:p>
            <a:pPr>
              <a:lnSpc>
                <a:spcPct val="150000"/>
              </a:lnSpc>
            </a:pPr>
            <a:r>
              <a:rPr lang="en-US" sz="1600" dirty="0" smtClean="0"/>
              <a:t>Where We Are 		  6</a:t>
            </a:r>
          </a:p>
          <a:p>
            <a:pPr>
              <a:lnSpc>
                <a:spcPct val="150000"/>
              </a:lnSpc>
            </a:pPr>
            <a:r>
              <a:rPr lang="en-US" sz="1600" dirty="0" smtClean="0"/>
              <a:t>IMCOM Directorates 		  7</a:t>
            </a:r>
          </a:p>
          <a:p>
            <a:pPr>
              <a:lnSpc>
                <a:spcPct val="150000"/>
              </a:lnSpc>
            </a:pPr>
            <a:r>
              <a:rPr lang="en-US" sz="1600" dirty="0"/>
              <a:t>Writing/referring to </a:t>
            </a:r>
            <a:r>
              <a:rPr lang="en-US" sz="1600" dirty="0" smtClean="0"/>
              <a:t>		</a:t>
            </a:r>
          </a:p>
          <a:p>
            <a:pPr>
              <a:lnSpc>
                <a:spcPct val="150000"/>
              </a:lnSpc>
            </a:pPr>
            <a:r>
              <a:rPr lang="en-US" sz="1600" dirty="0" smtClean="0"/>
              <a:t>IMCOM </a:t>
            </a:r>
            <a:r>
              <a:rPr lang="en-US" sz="1600" dirty="0"/>
              <a:t>Directorates </a:t>
            </a:r>
            <a:r>
              <a:rPr lang="en-US" sz="1600" dirty="0" smtClean="0"/>
              <a:t>		  8</a:t>
            </a:r>
          </a:p>
          <a:p>
            <a:pPr>
              <a:lnSpc>
                <a:spcPct val="150000"/>
              </a:lnSpc>
            </a:pPr>
            <a:r>
              <a:rPr lang="en-US" sz="1600" dirty="0" smtClean="0"/>
              <a:t>Divest, Reshape, Invest	  9</a:t>
            </a:r>
          </a:p>
          <a:p>
            <a:pPr>
              <a:lnSpc>
                <a:spcPct val="150000"/>
              </a:lnSpc>
            </a:pPr>
            <a:r>
              <a:rPr lang="en-US" sz="1600" dirty="0" smtClean="0"/>
              <a:t>Service Culture Initiative	10</a:t>
            </a:r>
          </a:p>
          <a:p>
            <a:pPr>
              <a:lnSpc>
                <a:spcPct val="150000"/>
              </a:lnSpc>
            </a:pPr>
            <a:r>
              <a:rPr lang="en-US" sz="1600" dirty="0" smtClean="0"/>
              <a:t>Employee/Customer Pledges 	11</a:t>
            </a:r>
          </a:p>
          <a:p>
            <a:pPr>
              <a:lnSpc>
                <a:spcPct val="150000"/>
              </a:lnSpc>
            </a:pPr>
            <a:r>
              <a:rPr lang="en-US" sz="1600" dirty="0" smtClean="0"/>
              <a:t>Total Army Strong 		12</a:t>
            </a:r>
          </a:p>
          <a:p>
            <a:pPr>
              <a:lnSpc>
                <a:spcPct val="150000"/>
              </a:lnSpc>
            </a:pPr>
            <a:r>
              <a:rPr lang="en-US" sz="1600" dirty="0" smtClean="0"/>
              <a:t>IMCOM terminology	               13-14</a:t>
            </a:r>
          </a:p>
          <a:p>
            <a:pPr>
              <a:lnSpc>
                <a:spcPct val="150000"/>
              </a:lnSpc>
            </a:pPr>
            <a:r>
              <a:rPr lang="en-US" sz="1600" dirty="0" smtClean="0"/>
              <a:t>Guidance For Current Topics    15-24</a:t>
            </a:r>
          </a:p>
          <a:p>
            <a:pPr>
              <a:lnSpc>
                <a:spcPct val="150000"/>
              </a:lnSpc>
            </a:pPr>
            <a:r>
              <a:rPr lang="en-US" sz="1600" dirty="0" smtClean="0"/>
              <a:t>Feedback address 		 25</a:t>
            </a:r>
          </a:p>
        </p:txBody>
      </p:sp>
    </p:spTree>
    <p:extLst>
      <p:ext uri="{BB962C8B-B14F-4D97-AF65-F5344CB8AC3E}">
        <p14:creationId xmlns:p14="http://schemas.microsoft.com/office/powerpoint/2010/main" val="228984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51692" y="1104028"/>
            <a:ext cx="8469544" cy="4565342"/>
          </a:xfrm>
          <a:prstGeom prst="rect">
            <a:avLst/>
          </a:prstGeom>
          <a:blipFill dpi="0" rotWithShape="1">
            <a:blip r:embed="rId3">
              <a:alphaModFix amt="34000"/>
              <a:extLst>
                <a:ext uri="{28A0092B-C50C-407E-A947-70E740481C1C}">
                  <a14:useLocalDpi xmlns:a14="http://schemas.microsoft.com/office/drawing/2010/main" val="0"/>
                </a:ext>
              </a:extLst>
            </a:blip>
            <a:srcRec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1" y="62502"/>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a:t>
            </a: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Toolkit</a:t>
            </a:r>
          </a:p>
          <a:p>
            <a:pPr lvl="0"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Who We Are</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
        <p:nvSpPr>
          <p:cNvPr id="7" name="TextBox 6"/>
          <p:cNvSpPr txBox="1"/>
          <p:nvPr/>
        </p:nvSpPr>
        <p:spPr>
          <a:xfrm>
            <a:off x="674811" y="1147275"/>
            <a:ext cx="2244328" cy="369332"/>
          </a:xfrm>
          <a:prstGeom prst="rect">
            <a:avLst/>
          </a:prstGeom>
          <a:noFill/>
        </p:spPr>
        <p:txBody>
          <a:bodyPr wrap="square" rtlCol="0">
            <a:spAutoFit/>
          </a:bodyPr>
          <a:lstStyle/>
          <a:p>
            <a:r>
              <a:rPr lang="en-US" b="1" i="1" dirty="0" smtClean="0"/>
              <a:t>Our mission:</a:t>
            </a:r>
            <a:endParaRPr lang="en-US" b="1" i="1" dirty="0"/>
          </a:p>
        </p:txBody>
      </p:sp>
      <p:sp>
        <p:nvSpPr>
          <p:cNvPr id="8" name="TextBox 7"/>
          <p:cNvSpPr txBox="1"/>
          <p:nvPr/>
        </p:nvSpPr>
        <p:spPr>
          <a:xfrm>
            <a:off x="674810" y="1516607"/>
            <a:ext cx="2244328" cy="646331"/>
          </a:xfrm>
          <a:prstGeom prst="rect">
            <a:avLst/>
          </a:prstGeom>
          <a:noFill/>
        </p:spPr>
        <p:txBody>
          <a:bodyPr wrap="square" rtlCol="0">
            <a:spAutoFit/>
          </a:bodyPr>
          <a:lstStyle/>
          <a:p>
            <a:r>
              <a:rPr lang="en-US" sz="1200" dirty="0" smtClean="0"/>
              <a:t>IMCOM integrates and delivers base support to enable readiness for a globally responsive Army.</a:t>
            </a:r>
            <a:endParaRPr lang="en-US" sz="1200" dirty="0"/>
          </a:p>
        </p:txBody>
      </p:sp>
      <p:sp>
        <p:nvSpPr>
          <p:cNvPr id="9" name="TextBox 8"/>
          <p:cNvSpPr txBox="1"/>
          <p:nvPr/>
        </p:nvSpPr>
        <p:spPr>
          <a:xfrm>
            <a:off x="3570411" y="1147275"/>
            <a:ext cx="2244328" cy="369332"/>
          </a:xfrm>
          <a:prstGeom prst="rect">
            <a:avLst/>
          </a:prstGeom>
          <a:noFill/>
        </p:spPr>
        <p:txBody>
          <a:bodyPr wrap="square" rtlCol="0">
            <a:spAutoFit/>
          </a:bodyPr>
          <a:lstStyle/>
          <a:p>
            <a:r>
              <a:rPr lang="en-US" b="1" i="1" dirty="0" smtClean="0"/>
              <a:t>Our tagline:</a:t>
            </a:r>
            <a:endParaRPr lang="en-US" b="1" i="1" dirty="0"/>
          </a:p>
        </p:txBody>
      </p:sp>
      <p:sp>
        <p:nvSpPr>
          <p:cNvPr id="10" name="TextBox 9"/>
          <p:cNvSpPr txBox="1"/>
          <p:nvPr/>
        </p:nvSpPr>
        <p:spPr>
          <a:xfrm>
            <a:off x="3570410" y="1516607"/>
            <a:ext cx="2244323" cy="1600438"/>
          </a:xfrm>
          <a:prstGeom prst="rect">
            <a:avLst/>
          </a:prstGeom>
          <a:noFill/>
        </p:spPr>
        <p:txBody>
          <a:bodyPr wrap="square" rtlCol="0">
            <a:spAutoFit/>
          </a:bodyPr>
          <a:lstStyle/>
          <a:p>
            <a:r>
              <a:rPr lang="en-US" sz="1400" b="1" i="1" dirty="0" smtClean="0"/>
              <a:t>“We are the Army’s Home.” </a:t>
            </a:r>
            <a:r>
              <a:rPr lang="en-US" sz="1200" dirty="0" smtClean="0"/>
              <a:t>This is about us and the work we do.</a:t>
            </a:r>
          </a:p>
          <a:p>
            <a:pPr algn="ctr"/>
            <a:endParaRPr lang="en-US" sz="1200" dirty="0"/>
          </a:p>
          <a:p>
            <a:r>
              <a:rPr lang="en-US" sz="1400" b="1" i="1" dirty="0" smtClean="0"/>
              <a:t>“Serving the Rugged Professional” </a:t>
            </a:r>
            <a:r>
              <a:rPr lang="en-US" sz="1200" dirty="0" smtClean="0"/>
              <a:t>describes our purpose and who we support.</a:t>
            </a:r>
          </a:p>
          <a:p>
            <a:r>
              <a:rPr lang="en-US" sz="800" dirty="0" smtClean="0">
                <a:solidFill>
                  <a:srgbClr val="0070C0"/>
                </a:solidFill>
                <a:hlinkClick r:id="rId4"/>
              </a:rPr>
              <a:t>Video:  https://dvidshub.net/r/4rho2z</a:t>
            </a:r>
            <a:endParaRPr lang="en-US" sz="800" dirty="0">
              <a:solidFill>
                <a:srgbClr val="0070C0"/>
              </a:solidFill>
            </a:endParaRPr>
          </a:p>
        </p:txBody>
      </p:sp>
      <p:sp>
        <p:nvSpPr>
          <p:cNvPr id="13" name="TextBox 12"/>
          <p:cNvSpPr txBox="1"/>
          <p:nvPr/>
        </p:nvSpPr>
        <p:spPr>
          <a:xfrm>
            <a:off x="674811" y="3146861"/>
            <a:ext cx="2244328" cy="369332"/>
          </a:xfrm>
          <a:prstGeom prst="rect">
            <a:avLst/>
          </a:prstGeom>
          <a:noFill/>
        </p:spPr>
        <p:txBody>
          <a:bodyPr wrap="square" rtlCol="0">
            <a:spAutoFit/>
          </a:bodyPr>
          <a:lstStyle/>
          <a:p>
            <a:r>
              <a:rPr lang="en-US" b="1" i="1" dirty="0"/>
              <a:t>Our commitments :</a:t>
            </a:r>
          </a:p>
        </p:txBody>
      </p:sp>
      <p:sp>
        <p:nvSpPr>
          <p:cNvPr id="14" name="TextBox 13"/>
          <p:cNvSpPr txBox="1"/>
          <p:nvPr/>
        </p:nvSpPr>
        <p:spPr>
          <a:xfrm>
            <a:off x="674810" y="3516193"/>
            <a:ext cx="2347064" cy="1938992"/>
          </a:xfrm>
          <a:prstGeom prst="rect">
            <a:avLst/>
          </a:prstGeom>
          <a:noFill/>
        </p:spPr>
        <p:txBody>
          <a:bodyPr wrap="square" rtlCol="0">
            <a:spAutoFit/>
          </a:bodyPr>
          <a:lstStyle/>
          <a:p>
            <a:r>
              <a:rPr lang="en-US" sz="1200" dirty="0"/>
              <a:t>We are committed to providing base operations support </a:t>
            </a:r>
            <a:r>
              <a:rPr lang="en-US" sz="1200" dirty="0" smtClean="0"/>
              <a:t>IAW established standards to accomplish the </a:t>
            </a:r>
            <a:r>
              <a:rPr lang="en-US" sz="1200" dirty="0"/>
              <a:t>mission of all assigned installations.</a:t>
            </a:r>
          </a:p>
          <a:p>
            <a:endParaRPr lang="en-US" sz="1200" dirty="0"/>
          </a:p>
          <a:p>
            <a:r>
              <a:rPr lang="en-US" sz="1200" dirty="0" smtClean="0"/>
              <a:t>We are </a:t>
            </a:r>
            <a:r>
              <a:rPr lang="en-US" sz="1200" dirty="0"/>
              <a:t>committed to providing appropriate </a:t>
            </a:r>
            <a:r>
              <a:rPr lang="en-US" sz="1200" dirty="0" smtClean="0"/>
              <a:t>programs and services at the right time and place for </a:t>
            </a:r>
            <a:r>
              <a:rPr lang="en-US" sz="1200" dirty="0"/>
              <a:t>our Soldiers and their Families. </a:t>
            </a:r>
          </a:p>
        </p:txBody>
      </p:sp>
      <p:sp>
        <p:nvSpPr>
          <p:cNvPr id="15" name="TextBox 14"/>
          <p:cNvSpPr txBox="1"/>
          <p:nvPr/>
        </p:nvSpPr>
        <p:spPr>
          <a:xfrm>
            <a:off x="6466002" y="1147275"/>
            <a:ext cx="2244328" cy="369332"/>
          </a:xfrm>
          <a:prstGeom prst="rect">
            <a:avLst/>
          </a:prstGeom>
          <a:noFill/>
        </p:spPr>
        <p:txBody>
          <a:bodyPr wrap="square" rtlCol="0">
            <a:spAutoFit/>
          </a:bodyPr>
          <a:lstStyle/>
          <a:p>
            <a:r>
              <a:rPr lang="en-US" b="1" i="1" dirty="0" smtClean="0"/>
              <a:t>Our role:</a:t>
            </a:r>
            <a:endParaRPr lang="en-US" b="1" i="1" dirty="0"/>
          </a:p>
        </p:txBody>
      </p:sp>
      <p:sp>
        <p:nvSpPr>
          <p:cNvPr id="16" name="TextBox 15"/>
          <p:cNvSpPr txBox="1"/>
          <p:nvPr/>
        </p:nvSpPr>
        <p:spPr>
          <a:xfrm>
            <a:off x="6466001" y="1516607"/>
            <a:ext cx="2244328" cy="1815882"/>
          </a:xfrm>
          <a:prstGeom prst="rect">
            <a:avLst/>
          </a:prstGeom>
          <a:noFill/>
        </p:spPr>
        <p:txBody>
          <a:bodyPr wrap="square" rtlCol="0">
            <a:spAutoFit/>
          </a:bodyPr>
          <a:lstStyle/>
          <a:p>
            <a:pPr lvl="0"/>
            <a:r>
              <a:rPr lang="en-US" sz="1200" dirty="0" smtClean="0"/>
              <a:t>IMCOM is a </a:t>
            </a:r>
            <a:r>
              <a:rPr lang="en-US" sz="1400" b="1" i="1" u="sng" dirty="0" smtClean="0"/>
              <a:t>supporting</a:t>
            </a:r>
            <a:r>
              <a:rPr lang="en-US" sz="1400" i="1" u="sng" dirty="0" smtClean="0"/>
              <a:t> </a:t>
            </a:r>
            <a:r>
              <a:rPr lang="en-US" sz="1200" dirty="0" smtClean="0"/>
              <a:t>command. IMCOM’s energy and focus flow from </a:t>
            </a:r>
            <a:r>
              <a:rPr lang="en-US" sz="1200" dirty="0"/>
              <a:t>the </a:t>
            </a:r>
            <a:r>
              <a:rPr lang="en-US" sz="1200" dirty="0" smtClean="0"/>
              <a:t>CG </a:t>
            </a:r>
            <a:r>
              <a:rPr lang="en-US" sz="1200" dirty="0"/>
              <a:t>to the </a:t>
            </a:r>
            <a:r>
              <a:rPr lang="en-US" sz="1200" dirty="0" smtClean="0"/>
              <a:t>HQ staff and the </a:t>
            </a:r>
            <a:r>
              <a:rPr lang="en-US" sz="1200" dirty="0"/>
              <a:t>IDs, </a:t>
            </a:r>
            <a:r>
              <a:rPr lang="en-US" sz="1200" dirty="0" smtClean="0"/>
              <a:t>then the </a:t>
            </a:r>
            <a:r>
              <a:rPr lang="en-US" sz="1200" dirty="0"/>
              <a:t>IDs to the garrisons. It is at the garrison where it starts flowing back up, but in the direction of the senior commander. </a:t>
            </a:r>
          </a:p>
          <a:p>
            <a:endParaRPr lang="en-US" sz="1200" dirty="0"/>
          </a:p>
        </p:txBody>
      </p:sp>
      <p:sp>
        <p:nvSpPr>
          <p:cNvPr id="17" name="TextBox 16"/>
          <p:cNvSpPr txBox="1"/>
          <p:nvPr/>
        </p:nvSpPr>
        <p:spPr>
          <a:xfrm>
            <a:off x="6466003" y="3146861"/>
            <a:ext cx="2244328" cy="369332"/>
          </a:xfrm>
          <a:prstGeom prst="rect">
            <a:avLst/>
          </a:prstGeom>
          <a:noFill/>
        </p:spPr>
        <p:txBody>
          <a:bodyPr wrap="square" rtlCol="0">
            <a:spAutoFit/>
          </a:bodyPr>
          <a:lstStyle/>
          <a:p>
            <a:r>
              <a:rPr lang="en-US" b="1" i="1" dirty="0" smtClean="0"/>
              <a:t>Our Posture:</a:t>
            </a:r>
            <a:endParaRPr lang="en-US" b="1" i="1" dirty="0"/>
          </a:p>
        </p:txBody>
      </p:sp>
      <p:sp>
        <p:nvSpPr>
          <p:cNvPr id="18" name="TextBox 17"/>
          <p:cNvSpPr txBox="1"/>
          <p:nvPr/>
        </p:nvSpPr>
        <p:spPr>
          <a:xfrm>
            <a:off x="6466002" y="3516193"/>
            <a:ext cx="2244328" cy="2123658"/>
          </a:xfrm>
          <a:prstGeom prst="rect">
            <a:avLst/>
          </a:prstGeom>
          <a:noFill/>
        </p:spPr>
        <p:txBody>
          <a:bodyPr wrap="square" rtlCol="0">
            <a:spAutoFit/>
          </a:bodyPr>
          <a:lstStyle/>
          <a:p>
            <a:r>
              <a:rPr lang="en-US" sz="1200" dirty="0" smtClean="0"/>
              <a:t>IMCOM is an agile organization that thrives in today’s dynamic environment. IAW Total Army Strong, IMCOM adjusts to manning </a:t>
            </a:r>
            <a:r>
              <a:rPr lang="en-US" sz="1200" dirty="0"/>
              <a:t>and funding levels </a:t>
            </a:r>
            <a:r>
              <a:rPr lang="en-US" sz="1200" dirty="0" smtClean="0"/>
              <a:t>through normal</a:t>
            </a:r>
            <a:r>
              <a:rPr lang="en-US" sz="1200" dirty="0"/>
              <a:t>, prudent, business </a:t>
            </a:r>
            <a:r>
              <a:rPr lang="en-US" sz="1200" dirty="0" smtClean="0"/>
              <a:t>decisions at echelon to </a:t>
            </a:r>
            <a:r>
              <a:rPr lang="en-US" sz="1200" dirty="0"/>
              <a:t>balance </a:t>
            </a:r>
            <a:r>
              <a:rPr lang="en-US" sz="1200" dirty="0" smtClean="0"/>
              <a:t>competing </a:t>
            </a:r>
            <a:r>
              <a:rPr lang="en-US" sz="1200" dirty="0"/>
              <a:t>resources. </a:t>
            </a:r>
            <a:endParaRPr lang="en-US" sz="1200" dirty="0" smtClean="0"/>
          </a:p>
          <a:p>
            <a:endParaRPr lang="en-US" sz="1200" dirty="0"/>
          </a:p>
          <a:p>
            <a:r>
              <a:rPr lang="en-US" sz="1200" dirty="0" smtClean="0"/>
              <a:t>As the world, nation and Army change, so will our command.</a:t>
            </a:r>
            <a:endParaRPr lang="en-US" sz="1200" dirty="0"/>
          </a:p>
        </p:txBody>
      </p:sp>
      <p:sp>
        <p:nvSpPr>
          <p:cNvPr id="20" name="TextBox 19"/>
          <p:cNvSpPr txBox="1"/>
          <p:nvPr/>
        </p:nvSpPr>
        <p:spPr>
          <a:xfrm>
            <a:off x="3570404" y="3598570"/>
            <a:ext cx="2316590" cy="1938992"/>
          </a:xfrm>
          <a:prstGeom prst="rect">
            <a:avLst/>
          </a:prstGeom>
          <a:noFill/>
        </p:spPr>
        <p:txBody>
          <a:bodyPr wrap="square" rtlCol="0">
            <a:spAutoFit/>
          </a:bodyPr>
          <a:lstStyle/>
          <a:p>
            <a:r>
              <a:rPr lang="en-US" sz="1200" dirty="0" smtClean="0"/>
              <a:t>IMCOM professionals are among the best in the world. We treat them as such by emphasizing </a:t>
            </a:r>
            <a:r>
              <a:rPr lang="en-US" sz="1200" dirty="0"/>
              <a:t>engaged and caring </a:t>
            </a:r>
            <a:r>
              <a:rPr lang="en-US" sz="1200" dirty="0" smtClean="0"/>
              <a:t>leadership, </a:t>
            </a:r>
            <a:r>
              <a:rPr lang="en-US" sz="1200" dirty="0"/>
              <a:t>fair and appropriate </a:t>
            </a:r>
            <a:r>
              <a:rPr lang="en-US" sz="1200" dirty="0" smtClean="0"/>
              <a:t>recognition, </a:t>
            </a:r>
            <a:r>
              <a:rPr lang="en-US" sz="1200" dirty="0"/>
              <a:t>accountability, and </a:t>
            </a:r>
            <a:r>
              <a:rPr lang="en-US" sz="1200" dirty="0" smtClean="0"/>
              <a:t>empowerment. IMCOM professionals make a meaningful  difference </a:t>
            </a:r>
            <a:r>
              <a:rPr lang="en-US" sz="1200" dirty="0"/>
              <a:t>in </a:t>
            </a:r>
            <a:r>
              <a:rPr lang="en-US" sz="1200" dirty="0" smtClean="0"/>
              <a:t>the lives </a:t>
            </a:r>
            <a:r>
              <a:rPr lang="en-US" sz="1200" dirty="0"/>
              <a:t>of those we </a:t>
            </a:r>
            <a:r>
              <a:rPr lang="en-US" sz="1200" dirty="0" smtClean="0"/>
              <a:t>support.</a:t>
            </a:r>
            <a:endParaRPr lang="en-US" sz="1200" dirty="0"/>
          </a:p>
        </p:txBody>
      </p:sp>
      <p:sp>
        <p:nvSpPr>
          <p:cNvPr id="21" name="TextBox 20"/>
          <p:cNvSpPr txBox="1"/>
          <p:nvPr/>
        </p:nvSpPr>
        <p:spPr>
          <a:xfrm>
            <a:off x="674804" y="2275857"/>
            <a:ext cx="2244328" cy="369332"/>
          </a:xfrm>
          <a:prstGeom prst="rect">
            <a:avLst/>
          </a:prstGeom>
          <a:noFill/>
        </p:spPr>
        <p:txBody>
          <a:bodyPr wrap="square" rtlCol="0">
            <a:spAutoFit/>
          </a:bodyPr>
          <a:lstStyle/>
          <a:p>
            <a:r>
              <a:rPr lang="en-US" b="1" i="1" dirty="0" smtClean="0"/>
              <a:t>Our vision:</a:t>
            </a:r>
            <a:endParaRPr lang="en-US" b="1" i="1" dirty="0"/>
          </a:p>
        </p:txBody>
      </p:sp>
      <p:sp>
        <p:nvSpPr>
          <p:cNvPr id="22" name="TextBox 21"/>
          <p:cNvSpPr txBox="1"/>
          <p:nvPr/>
        </p:nvSpPr>
        <p:spPr>
          <a:xfrm>
            <a:off x="674804" y="2595437"/>
            <a:ext cx="2958082" cy="461665"/>
          </a:xfrm>
          <a:prstGeom prst="rect">
            <a:avLst/>
          </a:prstGeom>
          <a:noFill/>
        </p:spPr>
        <p:txBody>
          <a:bodyPr wrap="square" rtlCol="0">
            <a:spAutoFit/>
          </a:bodyPr>
          <a:lstStyle/>
          <a:p>
            <a:r>
              <a:rPr lang="en-US" sz="1200" dirty="0" smtClean="0"/>
              <a:t>Committed to Service – Enhancing Readiness – Foundation of the Army Culture</a:t>
            </a:r>
            <a:endParaRPr lang="en-US" sz="1200" dirty="0"/>
          </a:p>
        </p:txBody>
      </p:sp>
      <p:sp>
        <p:nvSpPr>
          <p:cNvPr id="23" name="TextBox 22"/>
          <p:cNvSpPr txBox="1"/>
          <p:nvPr/>
        </p:nvSpPr>
        <p:spPr>
          <a:xfrm>
            <a:off x="3570401" y="3296736"/>
            <a:ext cx="2244328" cy="369332"/>
          </a:xfrm>
          <a:prstGeom prst="rect">
            <a:avLst/>
          </a:prstGeom>
          <a:noFill/>
        </p:spPr>
        <p:txBody>
          <a:bodyPr wrap="square" rtlCol="0">
            <a:spAutoFit/>
          </a:bodyPr>
          <a:lstStyle/>
          <a:p>
            <a:r>
              <a:rPr lang="en-US" b="1" i="1" dirty="0"/>
              <a:t>Our </a:t>
            </a:r>
            <a:r>
              <a:rPr lang="en-US" b="1" i="1" dirty="0" smtClean="0"/>
              <a:t>workforce </a:t>
            </a:r>
            <a:r>
              <a:rPr lang="en-US" b="1" i="1" dirty="0"/>
              <a:t>:</a:t>
            </a:r>
          </a:p>
        </p:txBody>
      </p:sp>
    </p:spTree>
    <p:extLst>
      <p:ext uri="{BB962C8B-B14F-4D97-AF65-F5344CB8AC3E}">
        <p14:creationId xmlns:p14="http://schemas.microsoft.com/office/powerpoint/2010/main" val="1144770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846755" y="1587232"/>
            <a:ext cx="2860220" cy="1015663"/>
          </a:xfrm>
          <a:prstGeom prst="rect">
            <a:avLst/>
          </a:prstGeom>
          <a:noFill/>
          <a:ln>
            <a:noFill/>
          </a:ln>
        </p:spPr>
        <p:txBody>
          <a:bodyPr wrap="square" rtlCol="0">
            <a:spAutoFit/>
          </a:bodyPr>
          <a:lstStyle/>
          <a:p>
            <a:r>
              <a:rPr lang="en-US" sz="1200" b="1" i="1" dirty="0" smtClean="0">
                <a:cs typeface="Arial" panose="020B0604020202020204" pitchFamily="34" charset="0"/>
              </a:rPr>
              <a:t>IMCOM Commanding General priorities </a:t>
            </a:r>
            <a:r>
              <a:rPr lang="en-US" sz="1200" i="1" dirty="0" smtClean="0">
                <a:cs typeface="Arial" panose="020B0604020202020204" pitchFamily="34" charset="0"/>
              </a:rPr>
              <a:t>were aggregated from CG visits to seventy-plus garrisons, balanced with our fiscal and operational environments and Army priorities.  </a:t>
            </a:r>
            <a:endParaRPr lang="en-US" sz="1200" i="1" dirty="0">
              <a:cs typeface="Arial" panose="020B0604020202020204" pitchFamily="34" charset="0"/>
            </a:endParaRPr>
          </a:p>
        </p:txBody>
      </p:sp>
      <p:sp>
        <p:nvSpPr>
          <p:cNvPr id="7" name="TextBox 6"/>
          <p:cNvSpPr txBox="1"/>
          <p:nvPr/>
        </p:nvSpPr>
        <p:spPr>
          <a:xfrm>
            <a:off x="5846755" y="4335590"/>
            <a:ext cx="2687644" cy="646331"/>
          </a:xfrm>
          <a:prstGeom prst="rect">
            <a:avLst/>
          </a:prstGeom>
          <a:noFill/>
          <a:ln>
            <a:noFill/>
          </a:ln>
        </p:spPr>
        <p:txBody>
          <a:bodyPr wrap="square" rtlCol="0">
            <a:spAutoFit/>
          </a:bodyPr>
          <a:lstStyle/>
          <a:p>
            <a:r>
              <a:rPr lang="en-US" sz="1200" i="1" dirty="0" smtClean="0">
                <a:ea typeface="Calibri" panose="020F0502020204030204" pitchFamily="34" charset="0"/>
                <a:cs typeface="Arial" panose="020B0604020202020204" pitchFamily="34" charset="0"/>
              </a:rPr>
              <a:t>IMCOM will do a few </a:t>
            </a:r>
            <a:r>
              <a:rPr lang="en-US" sz="1200" i="1" dirty="0">
                <a:ea typeface="Calibri" panose="020F0502020204030204" pitchFamily="34" charset="0"/>
                <a:cs typeface="Arial" panose="020B0604020202020204" pitchFamily="34" charset="0"/>
              </a:rPr>
              <a:t>things at the A </a:t>
            </a:r>
            <a:r>
              <a:rPr lang="en-US" sz="1200" i="1" dirty="0" smtClean="0">
                <a:ea typeface="Calibri" panose="020F0502020204030204" pitchFamily="34" charset="0"/>
                <a:cs typeface="Arial" panose="020B0604020202020204" pitchFamily="34" charset="0"/>
              </a:rPr>
              <a:t>or A-minus level rather than </a:t>
            </a:r>
            <a:r>
              <a:rPr lang="en-US" sz="1200" i="1" dirty="0">
                <a:ea typeface="Calibri" panose="020F0502020204030204" pitchFamily="34" charset="0"/>
                <a:cs typeface="Arial" panose="020B0604020202020204" pitchFamily="34" charset="0"/>
              </a:rPr>
              <a:t>a </a:t>
            </a:r>
            <a:r>
              <a:rPr lang="en-US" sz="1200" i="1" dirty="0" smtClean="0">
                <a:ea typeface="Calibri" panose="020F0502020204030204" pitchFamily="34" charset="0"/>
                <a:cs typeface="Arial" panose="020B0604020202020204" pitchFamily="34" charset="0"/>
              </a:rPr>
              <a:t>lot of </a:t>
            </a:r>
            <a:r>
              <a:rPr lang="en-US" sz="1200" i="1" dirty="0">
                <a:ea typeface="Calibri" panose="020F0502020204030204" pitchFamily="34" charset="0"/>
                <a:cs typeface="Arial" panose="020B0604020202020204" pitchFamily="34" charset="0"/>
              </a:rPr>
              <a:t>things at the </a:t>
            </a:r>
            <a:r>
              <a:rPr lang="en-US" sz="1200" i="1" dirty="0" smtClean="0">
                <a:ea typeface="Calibri" panose="020F0502020204030204" pitchFamily="34" charset="0"/>
                <a:cs typeface="Arial" panose="020B0604020202020204" pitchFamily="34" charset="0"/>
              </a:rPr>
              <a:t>C or C-minus </a:t>
            </a:r>
            <a:r>
              <a:rPr lang="en-US" sz="1200" i="1" dirty="0">
                <a:ea typeface="Calibri" panose="020F0502020204030204" pitchFamily="34" charset="0"/>
                <a:cs typeface="Arial" panose="020B0604020202020204" pitchFamily="34" charset="0"/>
              </a:rPr>
              <a:t>level</a:t>
            </a:r>
            <a:r>
              <a:rPr lang="en-US" sz="1200" i="1" dirty="0" smtClean="0">
                <a:ea typeface="Calibri" panose="020F0502020204030204" pitchFamily="34" charset="0"/>
                <a:cs typeface="Arial" panose="020B0604020202020204" pitchFamily="34" charset="0"/>
              </a:rPr>
              <a:t>.</a:t>
            </a:r>
            <a:endParaRPr lang="en-US" sz="1200" i="1" dirty="0">
              <a:cs typeface="Arial" panose="020B0604020202020204" pitchFamily="34" charset="0"/>
            </a:endParaRPr>
          </a:p>
        </p:txBody>
      </p:sp>
      <p:sp>
        <p:nvSpPr>
          <p:cNvPr id="6" name="Rectangle 5">
            <a:hlinkClick r:id="rId2"/>
          </p:cNvPr>
          <p:cNvSpPr/>
          <p:nvPr/>
        </p:nvSpPr>
        <p:spPr>
          <a:xfrm>
            <a:off x="5011492" y="2885446"/>
            <a:ext cx="1659444" cy="1087927"/>
          </a:xfrm>
          <a:prstGeom prst="rect">
            <a:avLst/>
          </a:prstGeom>
          <a:solidFill>
            <a:schemeClr val="bg1"/>
          </a:solidFill>
          <a:ln>
            <a:solidFill>
              <a:srgbClr val="0070C0"/>
            </a:solidFill>
          </a:ln>
        </p:spPr>
        <p:txBody>
          <a:bodyPr wrap="square">
            <a:spAutoFit/>
          </a:bodyPr>
          <a:lstStyle/>
          <a:p>
            <a:pPr algn="ctr">
              <a:lnSpc>
                <a:spcPct val="107000"/>
              </a:lnSpc>
              <a:spcAft>
                <a:spcPts val="800"/>
              </a:spcAft>
            </a:pPr>
            <a:r>
              <a:rPr lang="en-US" sz="1600" i="1" dirty="0">
                <a:ea typeface="Calibri" panose="020F0502020204030204" pitchFamily="34" charset="0"/>
                <a:cs typeface="Arial" panose="020B0604020202020204" pitchFamily="34" charset="0"/>
                <a:hlinkClick r:id="rId2"/>
              </a:rPr>
              <a:t>Divest</a:t>
            </a:r>
          </a:p>
          <a:p>
            <a:pPr algn="ctr">
              <a:lnSpc>
                <a:spcPct val="107000"/>
              </a:lnSpc>
              <a:spcAft>
                <a:spcPts val="800"/>
              </a:spcAft>
            </a:pPr>
            <a:r>
              <a:rPr lang="en-US" sz="1600" i="1" dirty="0">
                <a:ea typeface="Calibri" panose="020F0502020204030204" pitchFamily="34" charset="0"/>
                <a:cs typeface="Arial" panose="020B0604020202020204" pitchFamily="34" charset="0"/>
                <a:hlinkClick r:id="rId2"/>
              </a:rPr>
              <a:t>Reshape</a:t>
            </a:r>
          </a:p>
          <a:p>
            <a:pPr algn="ctr">
              <a:lnSpc>
                <a:spcPct val="107000"/>
              </a:lnSpc>
              <a:spcAft>
                <a:spcPts val="800"/>
              </a:spcAft>
            </a:pPr>
            <a:r>
              <a:rPr lang="en-US" sz="1600" i="1" dirty="0" smtClean="0">
                <a:ea typeface="Calibri" panose="020F0502020204030204" pitchFamily="34" charset="0"/>
                <a:cs typeface="Arial" panose="020B0604020202020204" pitchFamily="34" charset="0"/>
                <a:hlinkClick r:id="rId2"/>
              </a:rPr>
              <a:t>Invest</a:t>
            </a:r>
            <a:endParaRPr lang="en-US" sz="1600" i="1" dirty="0">
              <a:effectLst/>
              <a:ea typeface="Calibri" panose="020F0502020204030204" pitchFamily="34" charset="0"/>
              <a:cs typeface="Arial" panose="020B0604020202020204" pitchFamily="34" charset="0"/>
            </a:endParaRPr>
          </a:p>
        </p:txBody>
      </p:sp>
      <p:sp>
        <p:nvSpPr>
          <p:cNvPr id="9" name="Rectangle 8"/>
          <p:cNvSpPr/>
          <p:nvPr/>
        </p:nvSpPr>
        <p:spPr>
          <a:xfrm>
            <a:off x="501914" y="1085632"/>
            <a:ext cx="3070342" cy="4987636"/>
          </a:xfrm>
          <a:prstGeom prst="rect">
            <a:avLst/>
          </a:prstGeom>
          <a:gradFill flip="none" rotWithShape="1">
            <a:gsLst>
              <a:gs pos="0">
                <a:schemeClr val="accent1">
                  <a:tint val="66000"/>
                  <a:satMod val="160000"/>
                </a:schemeClr>
              </a:gs>
              <a:gs pos="18000">
                <a:schemeClr val="accent1">
                  <a:tint val="44500"/>
                  <a:satMod val="160000"/>
                </a:schemeClr>
              </a:gs>
              <a:gs pos="78000">
                <a:schemeClr val="accent1">
                  <a:tint val="23500"/>
                  <a:satMod val="160000"/>
                  <a:alpha val="1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685602" y="1661786"/>
            <a:ext cx="585738" cy="4122942"/>
          </a:xfrm>
          <a:prstGeom prst="rect">
            <a:avLst/>
          </a:prstGeom>
          <a:noFill/>
        </p:spPr>
        <p:txBody>
          <a:bodyPr vert="wordArtVert" wrap="square" rtlCol="0">
            <a:spAutoFit/>
          </a:bodyPr>
          <a:lstStyle/>
          <a:p>
            <a:r>
              <a:rPr lang="en-US" sz="2400" b="1" dirty="0" smtClean="0">
                <a:latin typeface="Arial" panose="020B0604020202020204" pitchFamily="34" charset="0"/>
                <a:cs typeface="Arial" panose="020B0604020202020204" pitchFamily="34" charset="0"/>
              </a:rPr>
              <a:t>READINESS</a:t>
            </a:r>
            <a:endParaRPr lang="en-US" sz="2400" b="1" dirty="0">
              <a:latin typeface="Arial" panose="020B0604020202020204" pitchFamily="34" charset="0"/>
              <a:cs typeface="Arial" panose="020B0604020202020204" pitchFamily="34" charset="0"/>
            </a:endParaRPr>
          </a:p>
        </p:txBody>
      </p:sp>
      <p:sp>
        <p:nvSpPr>
          <p:cNvPr id="3" name="TextBox 2"/>
          <p:cNvSpPr txBox="1"/>
          <p:nvPr/>
        </p:nvSpPr>
        <p:spPr>
          <a:xfrm>
            <a:off x="1389124" y="1198899"/>
            <a:ext cx="3132922" cy="4985980"/>
          </a:xfrm>
          <a:prstGeom prst="rect">
            <a:avLst/>
          </a:prstGeom>
          <a:noFill/>
        </p:spPr>
        <p:txBody>
          <a:bodyPr wrap="square" rtlCol="0">
            <a:spAutoFit/>
          </a:bodyPr>
          <a:lstStyle/>
          <a:p>
            <a:pPr lvl="0"/>
            <a:r>
              <a:rPr lang="en-US" sz="1100" b="1" dirty="0" smtClean="0">
                <a:solidFill>
                  <a:prstClr val="black"/>
                </a:solidFill>
                <a:ea typeface="Calibri" panose="020F0502020204030204" pitchFamily="34" charset="0"/>
                <a:cs typeface="Times New Roman" panose="02020603050405020304" pitchFamily="18" charset="0"/>
              </a:rPr>
              <a:t>Infrastructure</a:t>
            </a:r>
          </a:p>
          <a:p>
            <a:pPr lvl="0"/>
            <a:r>
              <a:rPr lang="en-US" sz="1100" dirty="0" smtClean="0">
                <a:solidFill>
                  <a:prstClr val="black"/>
                </a:solidFill>
                <a:ea typeface="Calibri" panose="020F0502020204030204" pitchFamily="34" charset="0"/>
                <a:cs typeface="Times New Roman" panose="02020603050405020304" pitchFamily="18" charset="0"/>
              </a:rPr>
              <a:t>Addressing the urgent infrastructure challenges brought on by a decade of underinvestment. </a:t>
            </a:r>
            <a:r>
              <a:rPr lang="en-US" sz="1100" dirty="0"/>
              <a:t>Provide facilities that enable speed of assembly and deployment. </a:t>
            </a:r>
            <a:endParaRPr lang="en-US" sz="1100" dirty="0" smtClean="0">
              <a:solidFill>
                <a:prstClr val="black"/>
              </a:solidFill>
              <a:ea typeface="Calibri" panose="020F0502020204030204" pitchFamily="34" charset="0"/>
              <a:cs typeface="Times New Roman" panose="02020603050405020304" pitchFamily="18" charset="0"/>
            </a:endParaRPr>
          </a:p>
          <a:p>
            <a:pPr lvl="0"/>
            <a:endParaRPr lang="en-US" sz="1100" dirty="0" smtClean="0">
              <a:solidFill>
                <a:prstClr val="black"/>
              </a:solidFill>
              <a:ea typeface="Calibri" panose="020F0502020204030204" pitchFamily="34" charset="0"/>
              <a:cs typeface="Times New Roman" panose="02020603050405020304" pitchFamily="18" charset="0"/>
            </a:endParaRPr>
          </a:p>
          <a:p>
            <a:pPr lvl="0"/>
            <a:r>
              <a:rPr lang="en-US" sz="1100" b="1" dirty="0" smtClean="0">
                <a:solidFill>
                  <a:prstClr val="black"/>
                </a:solidFill>
                <a:ea typeface="Calibri" panose="020F0502020204030204" pitchFamily="34" charset="0"/>
                <a:cs typeface="Times New Roman" panose="02020603050405020304" pitchFamily="18" charset="0"/>
              </a:rPr>
              <a:t>Emergency Services</a:t>
            </a:r>
            <a:r>
              <a:rPr lang="en-US" sz="1100" b="1" dirty="0">
                <a:solidFill>
                  <a:prstClr val="black"/>
                </a:solidFill>
                <a:ea typeface="Calibri" panose="020F0502020204030204" pitchFamily="34" charset="0"/>
                <a:cs typeface="Times New Roman" panose="02020603050405020304" pitchFamily="18" charset="0"/>
              </a:rPr>
              <a:t/>
            </a:r>
            <a:br>
              <a:rPr lang="en-US" sz="1100" b="1" dirty="0">
                <a:solidFill>
                  <a:prstClr val="black"/>
                </a:solidFill>
                <a:ea typeface="Calibri" panose="020F0502020204030204" pitchFamily="34" charset="0"/>
                <a:cs typeface="Times New Roman" panose="02020603050405020304" pitchFamily="18" charset="0"/>
              </a:rPr>
            </a:br>
            <a:r>
              <a:rPr lang="en-US" sz="1100" dirty="0" smtClean="0"/>
              <a:t>Meet </a:t>
            </a:r>
            <a:r>
              <a:rPr lang="en-US" sz="1100" dirty="0"/>
              <a:t>DoD standards for emergency services such as law enforcement and </a:t>
            </a:r>
            <a:r>
              <a:rPr lang="en-US" sz="1100" dirty="0" smtClean="0"/>
              <a:t>firefighting.</a:t>
            </a:r>
          </a:p>
          <a:p>
            <a:pPr lvl="0"/>
            <a:endParaRPr lang="en-US" sz="1100" dirty="0">
              <a:solidFill>
                <a:prstClr val="black"/>
              </a:solidFill>
              <a:ea typeface="Calibri" panose="020F0502020204030204" pitchFamily="34" charset="0"/>
              <a:cs typeface="Times New Roman" panose="02020603050405020304" pitchFamily="18" charset="0"/>
            </a:endParaRPr>
          </a:p>
          <a:p>
            <a:pPr lvl="0"/>
            <a:r>
              <a:rPr lang="en-US" sz="1100" b="1" dirty="0" smtClean="0">
                <a:solidFill>
                  <a:prstClr val="black"/>
                </a:solidFill>
                <a:ea typeface="Calibri" panose="020F0502020204030204" pitchFamily="34" charset="0"/>
                <a:cs typeface="Times New Roman" panose="02020603050405020304" pitchFamily="18" charset="0"/>
              </a:rPr>
              <a:t>Support to Training </a:t>
            </a:r>
          </a:p>
          <a:p>
            <a:pPr lvl="0"/>
            <a:r>
              <a:rPr lang="en-US" sz="1100" dirty="0" smtClean="0">
                <a:solidFill>
                  <a:prstClr val="black"/>
                </a:solidFill>
                <a:ea typeface="Calibri" panose="020F0502020204030204" pitchFamily="34" charset="0"/>
                <a:cs typeface="Times New Roman" panose="02020603050405020304" pitchFamily="18" charset="0"/>
              </a:rPr>
              <a:t>Integrating and delivering services that enable demanding and realistic training to ensure our Soldiers and our formations are trained and ready to fight and win in combat. </a:t>
            </a:r>
            <a:endParaRPr lang="en-US" sz="1100" dirty="0">
              <a:solidFill>
                <a:prstClr val="black"/>
              </a:solidFill>
              <a:ea typeface="Calibri" panose="020F0502020204030204" pitchFamily="34" charset="0"/>
              <a:cs typeface="Times New Roman" panose="02020603050405020304" pitchFamily="18" charset="0"/>
            </a:endParaRPr>
          </a:p>
          <a:p>
            <a:pPr lvl="0"/>
            <a:endParaRPr lang="en-US" sz="1100" b="1" dirty="0" smtClean="0">
              <a:solidFill>
                <a:prstClr val="black"/>
              </a:solidFill>
              <a:ea typeface="Calibri" panose="020F0502020204030204" pitchFamily="34" charset="0"/>
              <a:cs typeface="Times New Roman" panose="02020603050405020304" pitchFamily="18" charset="0"/>
            </a:endParaRPr>
          </a:p>
          <a:p>
            <a:pPr lvl="0"/>
            <a:r>
              <a:rPr lang="en-US" sz="1100" b="1" dirty="0" smtClean="0">
                <a:solidFill>
                  <a:prstClr val="black"/>
                </a:solidFill>
                <a:ea typeface="Calibri" panose="020F0502020204030204" pitchFamily="34" charset="0"/>
                <a:cs typeface="Times New Roman" panose="02020603050405020304" pitchFamily="18" charset="0"/>
              </a:rPr>
              <a:t>Soldier Programs</a:t>
            </a:r>
          </a:p>
          <a:p>
            <a:r>
              <a:rPr lang="en-US" sz="1100" dirty="0" smtClean="0">
                <a:solidFill>
                  <a:prstClr val="black"/>
                </a:solidFill>
                <a:ea typeface="Calibri" panose="020F0502020204030204" pitchFamily="34" charset="0"/>
                <a:cs typeface="Times New Roman" panose="02020603050405020304" pitchFamily="18" charset="0"/>
              </a:rPr>
              <a:t>Programs and services designed to support and assist Commanders to improve the readiness and resilience of individual Soldiers. </a:t>
            </a:r>
            <a:endParaRPr lang="en-US" sz="1100" dirty="0">
              <a:solidFill>
                <a:prstClr val="black"/>
              </a:solidFill>
              <a:ea typeface="Calibri" panose="020F0502020204030204" pitchFamily="34" charset="0"/>
              <a:cs typeface="Times New Roman" panose="02020603050405020304" pitchFamily="18" charset="0"/>
            </a:endParaRPr>
          </a:p>
          <a:p>
            <a:pPr lvl="0"/>
            <a:endParaRPr lang="en-US" sz="1100" b="1" dirty="0" smtClean="0">
              <a:solidFill>
                <a:prstClr val="black"/>
              </a:solidFill>
              <a:ea typeface="Calibri" panose="020F0502020204030204" pitchFamily="34" charset="0"/>
              <a:cs typeface="Times New Roman" panose="02020603050405020304" pitchFamily="18" charset="0"/>
            </a:endParaRPr>
          </a:p>
          <a:p>
            <a:r>
              <a:rPr lang="en-US" sz="1100" b="1" dirty="0" smtClean="0">
                <a:solidFill>
                  <a:prstClr val="black"/>
                </a:solidFill>
                <a:ea typeface="Calibri" panose="020F0502020204030204" pitchFamily="34" charset="0"/>
                <a:cs typeface="Times New Roman" panose="02020603050405020304" pitchFamily="18" charset="0"/>
              </a:rPr>
              <a:t>Family Programs</a:t>
            </a:r>
            <a:r>
              <a:rPr lang="en-US" sz="1100" b="1" dirty="0">
                <a:solidFill>
                  <a:prstClr val="black"/>
                </a:solidFill>
                <a:ea typeface="Calibri" panose="020F0502020204030204" pitchFamily="34" charset="0"/>
                <a:cs typeface="Times New Roman" panose="02020603050405020304" pitchFamily="18" charset="0"/>
              </a:rPr>
              <a:t/>
            </a:r>
            <a:br>
              <a:rPr lang="en-US" sz="1100" b="1" dirty="0">
                <a:solidFill>
                  <a:prstClr val="black"/>
                </a:solidFill>
                <a:ea typeface="Calibri" panose="020F0502020204030204" pitchFamily="34" charset="0"/>
                <a:cs typeface="Times New Roman" panose="02020603050405020304" pitchFamily="18" charset="0"/>
              </a:rPr>
            </a:br>
            <a:r>
              <a:rPr lang="en-US" sz="1100" dirty="0" smtClean="0">
                <a:solidFill>
                  <a:prstClr val="black"/>
                </a:solidFill>
                <a:ea typeface="Calibri" panose="020F0502020204030204" pitchFamily="34" charset="0"/>
                <a:cs typeface="Arial" panose="020B0604020202020204" pitchFamily="34" charset="0"/>
              </a:rPr>
              <a:t>Programs and </a:t>
            </a:r>
            <a:r>
              <a:rPr lang="en-US" sz="1100" dirty="0">
                <a:solidFill>
                  <a:prstClr val="black"/>
                </a:solidFill>
                <a:ea typeface="Calibri" panose="020F0502020204030204" pitchFamily="34" charset="0"/>
                <a:cs typeface="Arial" panose="020B0604020202020204" pitchFamily="34" charset="0"/>
              </a:rPr>
              <a:t>services designed </a:t>
            </a:r>
            <a:r>
              <a:rPr lang="en-US" sz="1100" dirty="0">
                <a:solidFill>
                  <a:prstClr val="black"/>
                </a:solidFill>
                <a:ea typeface="Calibri" panose="020F0502020204030204" pitchFamily="34" charset="0"/>
                <a:cs typeface="Times New Roman" panose="02020603050405020304" pitchFamily="18" charset="0"/>
              </a:rPr>
              <a:t>to support and assist Commanders </a:t>
            </a:r>
            <a:r>
              <a:rPr lang="en-US" sz="1100" dirty="0" smtClean="0">
                <a:solidFill>
                  <a:prstClr val="black"/>
                </a:solidFill>
                <a:ea typeface="Calibri" panose="020F0502020204030204" pitchFamily="34" charset="0"/>
                <a:cs typeface="Arial" panose="020B0604020202020204" pitchFamily="34" charset="0"/>
              </a:rPr>
              <a:t>to enable Soldiers to build individual, collective and Family self-reliance, so Soldiers can solve their own problems and become/remain capable of meeting the unique demands of Army life.</a:t>
            </a:r>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endParaRPr lang="en-US" sz="10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1" y="95454"/>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a:t>
            </a: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Toolkit</a:t>
            </a:r>
          </a:p>
          <a:p>
            <a:pPr lvl="0"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What We Do</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Tree>
    <p:extLst>
      <p:ext uri="{BB962C8B-B14F-4D97-AF65-F5344CB8AC3E}">
        <p14:creationId xmlns:p14="http://schemas.microsoft.com/office/powerpoint/2010/main" val="9748410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11177" y="5488266"/>
            <a:ext cx="5321642" cy="561191"/>
            <a:chOff x="-97050" y="5315015"/>
            <a:chExt cx="3121270" cy="561191"/>
          </a:xfrm>
        </p:grpSpPr>
        <p:sp>
          <p:nvSpPr>
            <p:cNvPr id="6" name="Rounded Rectangle 5">
              <a:hlinkClick r:id="" action="ppaction://noaction"/>
            </p:cNvPr>
            <p:cNvSpPr/>
            <p:nvPr/>
          </p:nvSpPr>
          <p:spPr>
            <a:xfrm>
              <a:off x="-97050" y="5361188"/>
              <a:ext cx="3121270" cy="51501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hlinkClick r:id="" action="ppaction://noaction"/>
            </p:cNvPr>
            <p:cNvSpPr txBox="1"/>
            <p:nvPr/>
          </p:nvSpPr>
          <p:spPr>
            <a:xfrm>
              <a:off x="222243" y="5315015"/>
              <a:ext cx="2482683" cy="338554"/>
            </a:xfrm>
            <a:prstGeom prst="rect">
              <a:avLst/>
            </a:prstGeom>
            <a:noFill/>
          </p:spPr>
          <p:txBody>
            <a:bodyPr wrap="square" rtlCol="0">
              <a:spAutoFit/>
            </a:bodyPr>
            <a:lstStyle/>
            <a:p>
              <a:pPr algn="ctr"/>
              <a:endParaRPr lang="en-US" sz="1600" b="1" i="1" dirty="0"/>
            </a:p>
          </p:txBody>
        </p:sp>
      </p:grpSp>
      <p:sp>
        <p:nvSpPr>
          <p:cNvPr id="20" name="TextBox 19"/>
          <p:cNvSpPr txBox="1"/>
          <p:nvPr/>
        </p:nvSpPr>
        <p:spPr>
          <a:xfrm>
            <a:off x="580764" y="1119601"/>
            <a:ext cx="7982465" cy="5478423"/>
          </a:xfrm>
          <a:prstGeom prst="rect">
            <a:avLst/>
          </a:prstGeom>
          <a:noFill/>
        </p:spPr>
        <p:txBody>
          <a:bodyPr wrap="square" rtlCol="0">
            <a:spAutoFit/>
          </a:bodyPr>
          <a:lstStyle/>
          <a:p>
            <a:pPr algn="ctr"/>
            <a:r>
              <a:rPr lang="en-US" sz="1400" b="1" dirty="0" smtClean="0"/>
              <a:t>POM 19-23 HQDA Approved Resourcing Strategy For Funding Installations = Divest, Reshape, Invest</a:t>
            </a:r>
          </a:p>
          <a:p>
            <a:endParaRPr lang="en-US" sz="1200" dirty="0"/>
          </a:p>
          <a:p>
            <a:r>
              <a:rPr lang="en-US" sz="1200" dirty="0" smtClean="0"/>
              <a:t>The </a:t>
            </a:r>
            <a:r>
              <a:rPr lang="en-US" sz="1200" dirty="0"/>
              <a:t>Army has directed IMCOM to divest </a:t>
            </a:r>
            <a:r>
              <a:rPr lang="en-US" sz="1200" dirty="0" smtClean="0"/>
              <a:t>of unsustainable </a:t>
            </a:r>
            <a:r>
              <a:rPr lang="en-US" sz="1200" dirty="0"/>
              <a:t>programs </a:t>
            </a:r>
            <a:r>
              <a:rPr lang="en-US" sz="1200" dirty="0" smtClean="0"/>
              <a:t>and </a:t>
            </a:r>
            <a:r>
              <a:rPr lang="en-US" sz="1200" dirty="0"/>
              <a:t>reshape those </a:t>
            </a:r>
            <a:r>
              <a:rPr lang="en-US" sz="1200" dirty="0" smtClean="0"/>
              <a:t>we </a:t>
            </a:r>
            <a:r>
              <a:rPr lang="en-US" sz="1200" dirty="0"/>
              <a:t>are </a:t>
            </a:r>
            <a:r>
              <a:rPr lang="en-US" sz="1200" dirty="0" smtClean="0"/>
              <a:t>over-delivering.  We will harvest those resources and apply them to </a:t>
            </a:r>
            <a:r>
              <a:rPr lang="en-US" sz="1200" dirty="0"/>
              <a:t>unfunded, higher priority requirements. </a:t>
            </a:r>
          </a:p>
          <a:p>
            <a:endParaRPr lang="en-US" sz="1200" dirty="0" smtClean="0"/>
          </a:p>
          <a:p>
            <a:r>
              <a:rPr lang="en-US" sz="1200" dirty="0" smtClean="0"/>
              <a:t>IMCOM </a:t>
            </a:r>
            <a:r>
              <a:rPr lang="en-US" sz="1200" dirty="0"/>
              <a:t>helps senior commanders make informed choices as they reshape service delivery to match customer </a:t>
            </a:r>
            <a:r>
              <a:rPr lang="en-US" sz="1200" dirty="0" smtClean="0"/>
              <a:t>demand. </a:t>
            </a:r>
          </a:p>
          <a:p>
            <a:endParaRPr lang="en-US" sz="1200" dirty="0" smtClean="0"/>
          </a:p>
          <a:p>
            <a:r>
              <a:rPr lang="en-US" sz="1200" dirty="0"/>
              <a:t>As we </a:t>
            </a:r>
            <a:r>
              <a:rPr lang="en-US" sz="1200" dirty="0" smtClean="0"/>
              <a:t>help senior commanders balance </a:t>
            </a:r>
            <a:r>
              <a:rPr lang="en-US" sz="1200" dirty="0"/>
              <a:t>resources, IMCOM remains accountable to performance standards that meet, but do not exceed, statutory requirements and DoD directives. Where no OSD/DoD standards exist, we will ensure our performance is commensurate with our sister services and remain </a:t>
            </a:r>
            <a:r>
              <a:rPr lang="en-US" sz="1200" dirty="0" smtClean="0"/>
              <a:t>responsive to </a:t>
            </a:r>
            <a:r>
              <a:rPr lang="en-US" sz="1200" dirty="0"/>
              <a:t>patronage and usage data.</a:t>
            </a:r>
          </a:p>
          <a:p>
            <a:endParaRPr lang="en-US" sz="1200" dirty="0"/>
          </a:p>
          <a:p>
            <a:r>
              <a:rPr lang="en-US" sz="1200" dirty="0"/>
              <a:t>IMCOM is working to update constraining policies, streamline inefficient processes, and clarify priorities to collectively – and at echelon – determine where to focus available resources while providing commanders flexibility to tailor programs to meet local needs.</a:t>
            </a:r>
          </a:p>
          <a:p>
            <a:endParaRPr lang="en-US" sz="1200" dirty="0" smtClean="0"/>
          </a:p>
          <a:p>
            <a:r>
              <a:rPr lang="en-US" sz="1200" dirty="0" smtClean="0"/>
              <a:t>IMCOM </a:t>
            </a:r>
            <a:r>
              <a:rPr lang="en-US" sz="1200" dirty="0"/>
              <a:t>continually assesses its options to provide fiscally-sustainable programs </a:t>
            </a:r>
            <a:r>
              <a:rPr lang="en-US" sz="1200" dirty="0" smtClean="0"/>
              <a:t>enabling </a:t>
            </a:r>
            <a:r>
              <a:rPr lang="en-US" sz="1200" dirty="0"/>
              <a:t>Soldier and Family self-reliance.</a:t>
            </a:r>
          </a:p>
          <a:p>
            <a:endParaRPr lang="en-US" sz="1200" dirty="0"/>
          </a:p>
          <a:p>
            <a:r>
              <a:rPr lang="en-US" sz="1200" dirty="0">
                <a:cs typeface="Arial" panose="020B0604020202020204" pitchFamily="34" charset="0"/>
              </a:rPr>
              <a:t>IMCOM acknowledges that with fewer personnel and </a:t>
            </a:r>
            <a:r>
              <a:rPr lang="en-US" sz="1200" dirty="0" smtClean="0">
                <a:cs typeface="Arial" panose="020B0604020202020204" pitchFamily="34" charset="0"/>
              </a:rPr>
              <a:t>inconsistent funding</a:t>
            </a:r>
            <a:r>
              <a:rPr lang="en-US" sz="1200" dirty="0">
                <a:cs typeface="Arial" panose="020B0604020202020204" pitchFamily="34" charset="0"/>
              </a:rPr>
              <a:t>, it must divest </a:t>
            </a:r>
            <a:r>
              <a:rPr lang="en-US" sz="1200" dirty="0" smtClean="0">
                <a:cs typeface="Arial" panose="020B0604020202020204" pitchFamily="34" charset="0"/>
              </a:rPr>
              <a:t>of non-essential </a:t>
            </a:r>
            <a:r>
              <a:rPr lang="en-US" sz="1200" dirty="0">
                <a:cs typeface="Arial" panose="020B0604020202020204" pitchFamily="34" charset="0"/>
              </a:rPr>
              <a:t>tasks and operations to meet mission-essential requirements.</a:t>
            </a:r>
            <a:endParaRPr lang="en-US" sz="1200" dirty="0"/>
          </a:p>
          <a:p>
            <a:endParaRPr lang="en-US" sz="1200" dirty="0"/>
          </a:p>
          <a:p>
            <a:r>
              <a:rPr lang="en-US" sz="1200" dirty="0" smtClean="0"/>
              <a:t>This process is part of what the </a:t>
            </a:r>
            <a:r>
              <a:rPr lang="en-US" sz="1200" dirty="0"/>
              <a:t>Sergeant Major </a:t>
            </a:r>
            <a:r>
              <a:rPr lang="en-US" sz="1200" dirty="0" smtClean="0"/>
              <a:t>of </a:t>
            </a:r>
            <a:r>
              <a:rPr lang="en-US" sz="1200" dirty="0"/>
              <a:t>the </a:t>
            </a:r>
            <a:r>
              <a:rPr lang="en-US" sz="1200" dirty="0" smtClean="0"/>
              <a:t>Army describes when he emphasizes that </a:t>
            </a:r>
            <a:r>
              <a:rPr lang="en-US" sz="1200" dirty="0"/>
              <a:t>“it’s time to have a frank conversation about lowering expectations for future benefits” on Army installations</a:t>
            </a:r>
            <a:r>
              <a:rPr lang="en-US" sz="1200" dirty="0" smtClean="0"/>
              <a:t>.</a:t>
            </a:r>
          </a:p>
          <a:p>
            <a:endParaRPr lang="en-US" sz="1200" dirty="0"/>
          </a:p>
          <a:p>
            <a:pPr algn="ctr"/>
            <a:endParaRPr lang="en-US" sz="1200" b="1" dirty="0" smtClean="0"/>
          </a:p>
          <a:p>
            <a:pPr algn="ctr"/>
            <a:r>
              <a:rPr lang="en-US" sz="1200" b="1" dirty="0" smtClean="0"/>
              <a:t>Use this video to help explain to our workforce</a:t>
            </a:r>
          </a:p>
          <a:p>
            <a:pPr algn="ctr"/>
            <a:r>
              <a:rPr lang="en-US" sz="1200" b="1" dirty="0" smtClean="0"/>
              <a:t>  </a:t>
            </a:r>
            <a:r>
              <a:rPr lang="en-US" sz="1200" dirty="0" smtClean="0">
                <a:hlinkClick r:id="rId3"/>
              </a:rPr>
              <a:t>https://dvidshub.net/r/ytez8r</a:t>
            </a:r>
            <a:r>
              <a:rPr lang="en-US" sz="1200" dirty="0" smtClean="0"/>
              <a:t> </a:t>
            </a:r>
            <a:endParaRPr lang="en-US" sz="1200" dirty="0"/>
          </a:p>
          <a:p>
            <a:pPr algn="ctr"/>
            <a:r>
              <a:rPr lang="en-US" sz="1200" dirty="0" smtClean="0">
                <a:cs typeface="Arial" panose="020B0604020202020204" pitchFamily="34" charset="0"/>
              </a:rPr>
              <a:t> </a:t>
            </a:r>
            <a:endParaRPr lang="en-US" sz="1200" dirty="0">
              <a:cs typeface="Arial" panose="020B0604020202020204" pitchFamily="34" charset="0"/>
            </a:endParaRPr>
          </a:p>
          <a:p>
            <a:endParaRPr lang="en-US" sz="1200" dirty="0"/>
          </a:p>
        </p:txBody>
      </p:sp>
      <p:sp>
        <p:nvSpPr>
          <p:cNvPr id="5" name="Rectangle 4"/>
          <p:cNvSpPr/>
          <p:nvPr/>
        </p:nvSpPr>
        <p:spPr>
          <a:xfrm>
            <a:off x="-1" y="95454"/>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IMCOM Communication Toolkit</a:t>
            </a:r>
          </a:p>
          <a:p>
            <a:pPr lvl="0"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Divest, Reshape, Invest</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Tree>
    <p:extLst>
      <p:ext uri="{BB962C8B-B14F-4D97-AF65-F5344CB8AC3E}">
        <p14:creationId xmlns:p14="http://schemas.microsoft.com/office/powerpoint/2010/main" val="26805741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p:cNvCxnSpPr>
            <a:endCxn id="9" idx="0"/>
          </p:cNvCxnSpPr>
          <p:nvPr/>
        </p:nvCxnSpPr>
        <p:spPr>
          <a:xfrm>
            <a:off x="3849273" y="2238677"/>
            <a:ext cx="2777" cy="148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Box 11"/>
          <p:cNvSpPr txBox="1">
            <a:spLocks noChangeArrowheads="1"/>
          </p:cNvSpPr>
          <p:nvPr/>
        </p:nvSpPr>
        <p:spPr bwMode="auto">
          <a:xfrm>
            <a:off x="6943725" y="1331119"/>
            <a:ext cx="828675" cy="219291"/>
          </a:xfrm>
          <a:prstGeom prst="rect">
            <a:avLst/>
          </a:prstGeom>
          <a:noFill/>
          <a:ln w="9525">
            <a:noFill/>
            <a:miter lim="800000"/>
            <a:headEnd/>
            <a:tailEnd/>
          </a:ln>
        </p:spPr>
        <p:txBody>
          <a:bodyPr>
            <a:spAutoFit/>
          </a:bodyPr>
          <a:lstStyle/>
          <a:p>
            <a:pPr>
              <a:spcBef>
                <a:spcPct val="50000"/>
              </a:spcBef>
            </a:pPr>
            <a:endParaRPr lang="en-US" sz="825" dirty="0">
              <a:solidFill>
                <a:srgbClr val="000000"/>
              </a:solidFill>
              <a:latin typeface="Calibri" pitchFamily="34" charset="0"/>
            </a:endParaRPr>
          </a:p>
        </p:txBody>
      </p:sp>
      <p:sp>
        <p:nvSpPr>
          <p:cNvPr id="3" name="Text Box 17"/>
          <p:cNvSpPr txBox="1">
            <a:spLocks noChangeArrowheads="1"/>
          </p:cNvSpPr>
          <p:nvPr/>
        </p:nvSpPr>
        <p:spPr bwMode="auto">
          <a:xfrm>
            <a:off x="6943725" y="1331119"/>
            <a:ext cx="828675" cy="219291"/>
          </a:xfrm>
          <a:prstGeom prst="rect">
            <a:avLst/>
          </a:prstGeom>
          <a:noFill/>
          <a:ln w="9525">
            <a:noFill/>
            <a:miter lim="800000"/>
            <a:headEnd/>
            <a:tailEnd/>
          </a:ln>
        </p:spPr>
        <p:txBody>
          <a:bodyPr>
            <a:spAutoFit/>
          </a:bodyPr>
          <a:lstStyle/>
          <a:p>
            <a:pPr>
              <a:spcBef>
                <a:spcPct val="50000"/>
              </a:spcBef>
            </a:pPr>
            <a:endParaRPr lang="en-US" sz="825" dirty="0">
              <a:solidFill>
                <a:srgbClr val="000000"/>
              </a:solidFill>
              <a:latin typeface="Calibri" pitchFamily="34" charset="0"/>
            </a:endParaRPr>
          </a:p>
        </p:txBody>
      </p:sp>
      <p:sp>
        <p:nvSpPr>
          <p:cNvPr id="4" name="Text Box 739"/>
          <p:cNvSpPr txBox="1">
            <a:spLocks noChangeArrowheads="1"/>
          </p:cNvSpPr>
          <p:nvPr/>
        </p:nvSpPr>
        <p:spPr bwMode="auto">
          <a:xfrm>
            <a:off x="4427935" y="1270399"/>
            <a:ext cx="184731" cy="219291"/>
          </a:xfrm>
          <a:prstGeom prst="rect">
            <a:avLst/>
          </a:prstGeom>
          <a:noFill/>
          <a:ln w="9525">
            <a:noFill/>
            <a:miter lim="800000"/>
            <a:headEnd/>
            <a:tailEnd/>
          </a:ln>
        </p:spPr>
        <p:txBody>
          <a:bodyPr wrap="none">
            <a:spAutoFit/>
          </a:bodyPr>
          <a:lstStyle/>
          <a:p>
            <a:endParaRPr lang="en-US" sz="825" dirty="0">
              <a:solidFill>
                <a:srgbClr val="000000"/>
              </a:solidFill>
              <a:latin typeface="Calibri" pitchFamily="34" charset="0"/>
            </a:endParaRPr>
          </a:p>
        </p:txBody>
      </p:sp>
      <p:sp>
        <p:nvSpPr>
          <p:cNvPr id="5" name="Title 3"/>
          <p:cNvSpPr txBox="1">
            <a:spLocks/>
          </p:cNvSpPr>
          <p:nvPr/>
        </p:nvSpPr>
        <p:spPr>
          <a:xfrm>
            <a:off x="1665352" y="1029834"/>
            <a:ext cx="5868685" cy="514350"/>
          </a:xfrm>
          <a:prstGeom prst="rect">
            <a:avLst/>
          </a:prstGeom>
        </p:spPr>
        <p:txBody>
          <a:bodyPr/>
          <a:lstStyle/>
          <a:p>
            <a:pPr algn="ctr" eaLnBrk="0" hangingPunct="0">
              <a:defRPr/>
            </a:pPr>
            <a:r>
              <a:rPr lang="en-US" sz="1725" b="1" dirty="0" smtClean="0">
                <a:latin typeface="Arial" pitchFamily="34" charset="0"/>
                <a:ea typeface="+mj-ea"/>
                <a:cs typeface="Arial" pitchFamily="34" charset="0"/>
              </a:rPr>
              <a:t>IMCOM Garrison Alignment FY18-19 </a:t>
            </a:r>
            <a:endParaRPr lang="en-US" sz="1725" b="1" dirty="0">
              <a:latin typeface="Arial" pitchFamily="34" charset="0"/>
              <a:ea typeface="+mj-ea"/>
              <a:cs typeface="Arial" pitchFamily="34" charset="0"/>
            </a:endParaRPr>
          </a:p>
        </p:txBody>
      </p:sp>
      <p:sp>
        <p:nvSpPr>
          <p:cNvPr id="6" name="Rectangle 5"/>
          <p:cNvSpPr/>
          <p:nvPr/>
        </p:nvSpPr>
        <p:spPr>
          <a:xfrm>
            <a:off x="4152899" y="1797762"/>
            <a:ext cx="857250" cy="28575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TextBox 6"/>
          <p:cNvSpPr txBox="1"/>
          <p:nvPr/>
        </p:nvSpPr>
        <p:spPr>
          <a:xfrm>
            <a:off x="4169535" y="1831997"/>
            <a:ext cx="886781" cy="253916"/>
          </a:xfrm>
          <a:prstGeom prst="rect">
            <a:avLst/>
          </a:prstGeom>
          <a:noFill/>
        </p:spPr>
        <p:txBody>
          <a:bodyPr wrap="none" rtlCol="0">
            <a:spAutoFit/>
          </a:bodyPr>
          <a:lstStyle/>
          <a:p>
            <a:r>
              <a:rPr lang="en-US" sz="1050" b="1" dirty="0">
                <a:latin typeface="Arial" panose="020B0604020202020204" pitchFamily="34" charset="0"/>
                <a:cs typeface="Arial" panose="020B0604020202020204" pitchFamily="34" charset="0"/>
              </a:rPr>
              <a:t>IMCOM HQ</a:t>
            </a:r>
          </a:p>
        </p:txBody>
      </p:sp>
      <p:sp>
        <p:nvSpPr>
          <p:cNvPr id="8" name="Rectangle 7"/>
          <p:cNvSpPr/>
          <p:nvPr/>
        </p:nvSpPr>
        <p:spPr>
          <a:xfrm>
            <a:off x="1744844" y="2391442"/>
            <a:ext cx="920963" cy="35924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solidFill>
                <a:latin typeface="Arial" panose="020B0604020202020204" pitchFamily="34" charset="0"/>
                <a:cs typeface="Arial" panose="020B0604020202020204" pitchFamily="34" charset="0"/>
              </a:rPr>
              <a:t>IMCOM-</a:t>
            </a:r>
          </a:p>
          <a:p>
            <a:pPr algn="ctr"/>
            <a:r>
              <a:rPr lang="en-US" sz="1050" b="1" dirty="0" smtClean="0">
                <a:solidFill>
                  <a:schemeClr val="tx1"/>
                </a:solidFill>
                <a:latin typeface="Arial" panose="020B0604020202020204" pitchFamily="34" charset="0"/>
                <a:cs typeface="Arial" panose="020B0604020202020204" pitchFamily="34" charset="0"/>
              </a:rPr>
              <a:t>TRAINING</a:t>
            </a:r>
            <a:endParaRPr lang="en-US" sz="1050" b="1" dirty="0">
              <a:solidFill>
                <a:schemeClr val="tx1"/>
              </a:solidFill>
              <a:latin typeface="Arial" panose="020B0604020202020204" pitchFamily="34" charset="0"/>
              <a:cs typeface="Arial" panose="020B0604020202020204" pitchFamily="34" charset="0"/>
            </a:endParaRPr>
          </a:p>
        </p:txBody>
      </p:sp>
      <p:sp>
        <p:nvSpPr>
          <p:cNvPr id="9" name="Rectangle 8"/>
          <p:cNvSpPr/>
          <p:nvPr/>
        </p:nvSpPr>
        <p:spPr>
          <a:xfrm>
            <a:off x="3352613" y="2387632"/>
            <a:ext cx="998874" cy="35924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solidFill>
                <a:latin typeface="Arial" panose="020B0604020202020204" pitchFamily="34" charset="0"/>
                <a:cs typeface="Arial" panose="020B0604020202020204" pitchFamily="34" charset="0"/>
              </a:rPr>
              <a:t>IMCOM-READINESS</a:t>
            </a:r>
            <a:endParaRPr lang="en-US" sz="1050" b="1" dirty="0">
              <a:solidFill>
                <a:schemeClr val="tx1"/>
              </a:solidFill>
              <a:latin typeface="Arial" panose="020B0604020202020204" pitchFamily="34" charset="0"/>
              <a:cs typeface="Arial" panose="020B0604020202020204" pitchFamily="34" charset="0"/>
            </a:endParaRPr>
          </a:p>
        </p:txBody>
      </p:sp>
      <p:sp>
        <p:nvSpPr>
          <p:cNvPr id="10" name="Rectangle 9"/>
          <p:cNvSpPr/>
          <p:nvPr/>
        </p:nvSpPr>
        <p:spPr>
          <a:xfrm>
            <a:off x="5085175" y="2373496"/>
            <a:ext cx="1154718" cy="35924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solidFill>
                <a:latin typeface="Arial" panose="020B0604020202020204" pitchFamily="34" charset="0"/>
                <a:cs typeface="Arial" panose="020B0604020202020204" pitchFamily="34" charset="0"/>
              </a:rPr>
              <a:t>IMCOM-</a:t>
            </a:r>
          </a:p>
          <a:p>
            <a:pPr algn="ctr"/>
            <a:r>
              <a:rPr lang="en-US" sz="1050" b="1" dirty="0" smtClean="0">
                <a:solidFill>
                  <a:schemeClr val="tx1"/>
                </a:solidFill>
                <a:latin typeface="Arial" panose="020B0604020202020204" pitchFamily="34" charset="0"/>
                <a:cs typeface="Arial" panose="020B0604020202020204" pitchFamily="34" charset="0"/>
              </a:rPr>
              <a:t>SUSTAINMENT</a:t>
            </a:r>
            <a:endParaRPr lang="en-US" sz="1050" b="1" dirty="0">
              <a:solidFill>
                <a:schemeClr val="tx1"/>
              </a:solidFill>
              <a:latin typeface="Arial" panose="020B0604020202020204" pitchFamily="34" charset="0"/>
              <a:cs typeface="Arial" panose="020B0604020202020204" pitchFamily="34" charset="0"/>
            </a:endParaRPr>
          </a:p>
        </p:txBody>
      </p:sp>
      <p:sp>
        <p:nvSpPr>
          <p:cNvPr id="11" name="TextBox 10"/>
          <p:cNvSpPr txBox="1"/>
          <p:nvPr/>
        </p:nvSpPr>
        <p:spPr>
          <a:xfrm>
            <a:off x="3260418" y="2862255"/>
            <a:ext cx="1994534" cy="2562240"/>
          </a:xfrm>
          <a:prstGeom prst="rect">
            <a:avLst/>
          </a:prstGeom>
          <a:noFill/>
        </p:spPr>
        <p:txBody>
          <a:bodyPr wrap="square" rtlCol="0">
            <a:spAutoFit/>
          </a:bodyPr>
          <a:lstStyle/>
          <a:p>
            <a:pPr marL="89297" indent="-89297">
              <a:buFont typeface="Arial" pitchFamily="34" charset="0"/>
              <a:buChar char="•"/>
            </a:pPr>
            <a:r>
              <a:rPr lang="en-US" sz="1000" b="1" dirty="0"/>
              <a:t>11 FORSCOM </a:t>
            </a:r>
            <a:r>
              <a:rPr lang="en-US" sz="900" b="1" dirty="0" smtClean="0"/>
              <a:t>Senior Commanders</a:t>
            </a:r>
            <a:endParaRPr lang="en-US" sz="900" b="1" dirty="0"/>
          </a:p>
          <a:p>
            <a:pPr marL="213122" lvl="1">
              <a:tabLst>
                <a:tab pos="983456" algn="l"/>
              </a:tabLst>
            </a:pPr>
            <a:r>
              <a:rPr lang="en-US" sz="1000" dirty="0"/>
              <a:t>- Ft. Bliss	     - Ft. Irwin</a:t>
            </a:r>
          </a:p>
          <a:p>
            <a:pPr marL="213122" lvl="1">
              <a:tabLst>
                <a:tab pos="983456" algn="l"/>
              </a:tabLst>
            </a:pPr>
            <a:r>
              <a:rPr lang="en-US" sz="1000" dirty="0"/>
              <a:t>- Ft. Bragg	     - Ft. Polk</a:t>
            </a:r>
          </a:p>
          <a:p>
            <a:pPr marL="213122" lvl="1">
              <a:tabLst>
                <a:tab pos="983456" algn="l"/>
              </a:tabLst>
            </a:pPr>
            <a:r>
              <a:rPr lang="en-US" sz="1000" dirty="0"/>
              <a:t>- Ft. Campbell	     - Ft. Riley</a:t>
            </a:r>
          </a:p>
          <a:p>
            <a:pPr marL="213122" lvl="1">
              <a:tabLst>
                <a:tab pos="983456" algn="l"/>
              </a:tabLst>
            </a:pPr>
            <a:r>
              <a:rPr lang="en-US" sz="1000" dirty="0" smtClean="0"/>
              <a:t>- Ft</a:t>
            </a:r>
            <a:r>
              <a:rPr lang="en-US" sz="1000" dirty="0"/>
              <a:t>. Carson	     </a:t>
            </a:r>
            <a:endParaRPr lang="en-US" sz="1000" dirty="0" smtClean="0"/>
          </a:p>
          <a:p>
            <a:pPr marL="213122" lvl="1">
              <a:tabLst>
                <a:tab pos="983456" algn="l"/>
              </a:tabLst>
            </a:pPr>
            <a:r>
              <a:rPr lang="en-US" sz="1000" dirty="0" smtClean="0"/>
              <a:t>- </a:t>
            </a:r>
            <a:r>
              <a:rPr lang="en-US" sz="1000" dirty="0"/>
              <a:t>Ft. Stewart</a:t>
            </a:r>
            <a:r>
              <a:rPr lang="en-US" sz="1000" dirty="0">
                <a:solidFill>
                  <a:srgbClr val="0000FF"/>
                </a:solidFill>
              </a:rPr>
              <a:t>/HAAF</a:t>
            </a:r>
          </a:p>
          <a:p>
            <a:pPr marL="213122" lvl="1">
              <a:tabLst>
                <a:tab pos="983456" algn="l"/>
              </a:tabLst>
            </a:pPr>
            <a:r>
              <a:rPr lang="en-US" sz="1000" dirty="0" smtClean="0"/>
              <a:t>- Ft</a:t>
            </a:r>
            <a:r>
              <a:rPr lang="en-US" sz="1000" dirty="0"/>
              <a:t>. Drum	     </a:t>
            </a:r>
            <a:endParaRPr lang="en-US" sz="1000" dirty="0" smtClean="0"/>
          </a:p>
          <a:p>
            <a:pPr marL="213122" lvl="1">
              <a:tabLst>
                <a:tab pos="983456" algn="l"/>
              </a:tabLst>
            </a:pPr>
            <a:r>
              <a:rPr lang="en-US" sz="1000" dirty="0" smtClean="0"/>
              <a:t>- </a:t>
            </a:r>
            <a:r>
              <a:rPr lang="en-US" sz="1000" dirty="0"/>
              <a:t>JBLM</a:t>
            </a:r>
            <a:r>
              <a:rPr lang="en-US" sz="1000" dirty="0">
                <a:solidFill>
                  <a:srgbClr val="0000FF"/>
                </a:solidFill>
              </a:rPr>
              <a:t>/Yakima</a:t>
            </a:r>
          </a:p>
          <a:p>
            <a:pPr marL="213122" lvl="1"/>
            <a:r>
              <a:rPr lang="en-US" sz="1000" dirty="0"/>
              <a:t>- Ft. Hood</a:t>
            </a:r>
          </a:p>
          <a:p>
            <a:pPr marL="89297" indent="-89297">
              <a:buFont typeface="Arial" pitchFamily="34" charset="0"/>
              <a:buChar char="•"/>
            </a:pPr>
            <a:r>
              <a:rPr lang="en-US" sz="1000" b="1" dirty="0"/>
              <a:t>4 USAR </a:t>
            </a:r>
            <a:r>
              <a:rPr lang="en-US" sz="1000" b="1" dirty="0" smtClean="0"/>
              <a:t>Senior Commanders</a:t>
            </a:r>
            <a:endParaRPr lang="en-US" sz="1000" b="1" dirty="0"/>
          </a:p>
          <a:p>
            <a:pPr lvl="1" indent="-126206"/>
            <a:r>
              <a:rPr lang="en-US" sz="1000" dirty="0"/>
              <a:t>- Ft. Buchanan</a:t>
            </a:r>
          </a:p>
          <a:p>
            <a:pPr lvl="1" indent="-126206"/>
            <a:r>
              <a:rPr lang="en-US" sz="1000" dirty="0"/>
              <a:t>- Ft. McCoy</a:t>
            </a:r>
          </a:p>
          <a:p>
            <a:pPr lvl="1" indent="-126206"/>
            <a:r>
              <a:rPr lang="en-US" sz="1000" dirty="0"/>
              <a:t>- Hunter Liggett</a:t>
            </a:r>
            <a:r>
              <a:rPr lang="en-US" sz="1000" dirty="0">
                <a:solidFill>
                  <a:srgbClr val="0000FF"/>
                </a:solidFill>
              </a:rPr>
              <a:t>/Parks RFTA</a:t>
            </a:r>
          </a:p>
          <a:p>
            <a:pPr lvl="1" indent="-126206"/>
            <a:r>
              <a:rPr lang="en-US" sz="1000" dirty="0"/>
              <a:t>- ASA Dix</a:t>
            </a:r>
            <a:r>
              <a:rPr lang="en-US" sz="1000" dirty="0">
                <a:solidFill>
                  <a:srgbClr val="0000FF"/>
                </a:solidFill>
              </a:rPr>
              <a:t>/Devens RFTA</a:t>
            </a:r>
          </a:p>
          <a:p>
            <a:pPr marL="2381" indent="-128588">
              <a:buFont typeface="Arial" panose="020B0604020202020204" pitchFamily="34" charset="0"/>
              <a:buChar char="•"/>
            </a:pPr>
            <a:r>
              <a:rPr lang="en-US" sz="1000" b="1" dirty="0"/>
              <a:t>WSMR (ATEC)</a:t>
            </a:r>
          </a:p>
          <a:p>
            <a:pPr marL="44053" indent="-128588">
              <a:buFont typeface="Arial" panose="020B0604020202020204" pitchFamily="34" charset="0"/>
              <a:buChar char="•"/>
            </a:pPr>
            <a:endParaRPr lang="en-US" sz="1050" dirty="0">
              <a:solidFill>
                <a:srgbClr val="0000FF"/>
              </a:solidFill>
            </a:endParaRPr>
          </a:p>
        </p:txBody>
      </p:sp>
      <p:sp>
        <p:nvSpPr>
          <p:cNvPr id="12" name="TextBox 11"/>
          <p:cNvSpPr txBox="1"/>
          <p:nvPr/>
        </p:nvSpPr>
        <p:spPr>
          <a:xfrm>
            <a:off x="5124439" y="2883497"/>
            <a:ext cx="1948544" cy="2723823"/>
          </a:xfrm>
          <a:prstGeom prst="rect">
            <a:avLst/>
          </a:prstGeom>
          <a:noFill/>
        </p:spPr>
        <p:txBody>
          <a:bodyPr wrap="square" rtlCol="0">
            <a:spAutoFit/>
          </a:bodyPr>
          <a:lstStyle/>
          <a:p>
            <a:pPr marL="89297" indent="-89297">
              <a:buFont typeface="Arial" pitchFamily="34" charset="0"/>
              <a:buChar char="•"/>
            </a:pPr>
            <a:r>
              <a:rPr lang="en-US" sz="900" b="1" dirty="0"/>
              <a:t>7 AMC </a:t>
            </a:r>
            <a:r>
              <a:rPr lang="en-US" sz="900" b="1" dirty="0" smtClean="0"/>
              <a:t>Senior Commanders</a:t>
            </a:r>
            <a:endParaRPr lang="en-US" sz="900" b="1" dirty="0"/>
          </a:p>
          <a:p>
            <a:pPr marL="175022" lvl="1">
              <a:tabLst>
                <a:tab pos="860822" algn="l"/>
              </a:tabLst>
            </a:pPr>
            <a:r>
              <a:rPr lang="en-US" sz="900" dirty="0"/>
              <a:t>- APG</a:t>
            </a:r>
            <a:r>
              <a:rPr lang="en-US" sz="900" dirty="0">
                <a:solidFill>
                  <a:srgbClr val="0000FF"/>
                </a:solidFill>
              </a:rPr>
              <a:t>                </a:t>
            </a:r>
            <a:r>
              <a:rPr lang="en-US" sz="900" dirty="0"/>
              <a:t>   - Redstone</a:t>
            </a:r>
          </a:p>
          <a:p>
            <a:pPr marL="175022" lvl="1">
              <a:tabLst>
                <a:tab pos="860822" algn="l"/>
              </a:tabLst>
            </a:pPr>
            <a:r>
              <a:rPr lang="en-US" sz="900" dirty="0"/>
              <a:t>- Natick	   - Rock Island</a:t>
            </a:r>
          </a:p>
          <a:p>
            <a:pPr marL="175022" lvl="1">
              <a:tabLst>
                <a:tab pos="860822" algn="l"/>
              </a:tabLst>
            </a:pPr>
            <a:r>
              <a:rPr lang="en-US" sz="900" dirty="0"/>
              <a:t>- Picatinny	   - Detroit</a:t>
            </a:r>
          </a:p>
          <a:p>
            <a:pPr marL="175022" lvl="1">
              <a:tabLst>
                <a:tab pos="860822" algn="l"/>
              </a:tabLst>
            </a:pPr>
            <a:r>
              <a:rPr lang="en-US" sz="900" dirty="0"/>
              <a:t>- Adelphi</a:t>
            </a:r>
          </a:p>
          <a:p>
            <a:pPr marL="89297" indent="-89297">
              <a:buFont typeface="Arial" pitchFamily="34" charset="0"/>
              <a:buChar char="•"/>
            </a:pPr>
            <a:r>
              <a:rPr lang="en-US" sz="900" b="1" dirty="0" smtClean="0"/>
              <a:t>MDW (4 Installations)</a:t>
            </a:r>
            <a:endParaRPr lang="en-US" sz="900" b="1" dirty="0"/>
          </a:p>
          <a:p>
            <a:pPr lvl="0"/>
            <a:r>
              <a:rPr lang="en-US" sz="900" b="1" dirty="0"/>
              <a:t>      </a:t>
            </a:r>
            <a:r>
              <a:rPr lang="en-US" sz="900" b="1" dirty="0" smtClean="0"/>
              <a:t>      </a:t>
            </a:r>
            <a:r>
              <a:rPr lang="en-US" sz="900" dirty="0"/>
              <a:t>- Ft. Belvoir</a:t>
            </a:r>
          </a:p>
          <a:p>
            <a:pPr lvl="0"/>
            <a:r>
              <a:rPr lang="en-US" sz="900" b="1" dirty="0"/>
              <a:t>      </a:t>
            </a:r>
            <a:r>
              <a:rPr lang="en-US" sz="900" b="1" dirty="0" smtClean="0"/>
              <a:t>      </a:t>
            </a:r>
            <a:r>
              <a:rPr lang="en-US" sz="900" b="1" dirty="0"/>
              <a:t>- Ft. AP Hill</a:t>
            </a:r>
            <a:endParaRPr lang="en-US" sz="900" dirty="0"/>
          </a:p>
          <a:p>
            <a:pPr lvl="1" indent="-167879"/>
            <a:r>
              <a:rPr lang="en-US" sz="900" dirty="0"/>
              <a:t>- Ft. Meade</a:t>
            </a:r>
          </a:p>
          <a:p>
            <a:pPr lvl="1" indent="-167879"/>
            <a:r>
              <a:rPr lang="en-US" sz="900" dirty="0"/>
              <a:t>- JB Myer-Henderson Hall</a:t>
            </a:r>
          </a:p>
          <a:p>
            <a:pPr marL="89297" indent="-89297">
              <a:buFont typeface="Arial" pitchFamily="34" charset="0"/>
              <a:buChar char="•"/>
            </a:pPr>
            <a:r>
              <a:rPr lang="en-US" sz="900" b="1" dirty="0"/>
              <a:t>2 ATEC </a:t>
            </a:r>
            <a:r>
              <a:rPr lang="en-US" sz="900" b="1" dirty="0" smtClean="0"/>
              <a:t>Senior Commanders</a:t>
            </a:r>
            <a:endParaRPr lang="en-US" sz="900" b="1" dirty="0"/>
          </a:p>
          <a:p>
            <a:pPr marL="216694" lvl="1" indent="-41672">
              <a:buFont typeface="Calibri" panose="020F0502020204030204" pitchFamily="34" charset="0"/>
              <a:buChar char="-"/>
            </a:pPr>
            <a:r>
              <a:rPr lang="en-US" sz="900" dirty="0"/>
              <a:t>Dugway</a:t>
            </a:r>
          </a:p>
          <a:p>
            <a:pPr marL="216694" lvl="1" indent="-41672">
              <a:buFont typeface="Calibri" panose="020F0502020204030204" pitchFamily="34" charset="0"/>
              <a:buChar char="-"/>
            </a:pPr>
            <a:r>
              <a:rPr lang="en-US" sz="900" dirty="0"/>
              <a:t>Yuma</a:t>
            </a:r>
          </a:p>
          <a:p>
            <a:pPr marL="89297" indent="-89297">
              <a:buFont typeface="Arial" pitchFamily="34" charset="0"/>
              <a:buChar char="•"/>
            </a:pPr>
            <a:r>
              <a:rPr lang="en-US" sz="900" b="1" dirty="0"/>
              <a:t>2 SOUTHCOM Installations</a:t>
            </a:r>
          </a:p>
          <a:p>
            <a:pPr marL="216694" lvl="1" indent="-41672">
              <a:buFont typeface="Calibri" panose="020F0502020204030204" pitchFamily="34" charset="0"/>
              <a:buChar char="-"/>
            </a:pPr>
            <a:r>
              <a:rPr lang="en-US" sz="900" dirty="0" smtClean="0"/>
              <a:t>Miami </a:t>
            </a:r>
            <a:r>
              <a:rPr lang="en-US" sz="900" b="1" dirty="0" smtClean="0"/>
              <a:t>(SOUTHCOM)</a:t>
            </a:r>
            <a:endParaRPr lang="en-US" sz="900" b="1" dirty="0"/>
          </a:p>
          <a:p>
            <a:pPr marL="216694" lvl="1" indent="-41672">
              <a:buFont typeface="Calibri" panose="020F0502020204030204" pitchFamily="34" charset="0"/>
              <a:buChar char="-"/>
            </a:pPr>
            <a:r>
              <a:rPr lang="en-US" sz="900" dirty="0"/>
              <a:t>Soto </a:t>
            </a:r>
            <a:r>
              <a:rPr lang="en-US" sz="900" dirty="0" smtClean="0"/>
              <a:t>Cano </a:t>
            </a:r>
            <a:r>
              <a:rPr lang="en-US" sz="900" b="1" dirty="0" smtClean="0"/>
              <a:t>(ARSOUTH)</a:t>
            </a:r>
            <a:endParaRPr lang="en-US" sz="900" b="1" dirty="0"/>
          </a:p>
          <a:p>
            <a:pPr marL="89297" indent="-89297">
              <a:buFont typeface="Arial" pitchFamily="34" charset="0"/>
              <a:buChar char="•"/>
            </a:pPr>
            <a:r>
              <a:rPr lang="en-US" sz="900" b="1" dirty="0"/>
              <a:t>Ft. Detrick (MEDCOM)</a:t>
            </a:r>
          </a:p>
          <a:p>
            <a:pPr marL="89297" indent="-89297">
              <a:buFont typeface="Arial" pitchFamily="34" charset="0"/>
              <a:buChar char="•"/>
            </a:pPr>
            <a:r>
              <a:rPr lang="en-US" sz="900" b="1" dirty="0"/>
              <a:t>ASA Ft. Sam  Houston (ARNORTH)</a:t>
            </a:r>
          </a:p>
          <a:p>
            <a:pPr marL="89297" indent="-89297">
              <a:buFont typeface="Arial" pitchFamily="34" charset="0"/>
              <a:buChar char="•"/>
            </a:pPr>
            <a:endParaRPr lang="en-US" sz="900" b="1" dirty="0"/>
          </a:p>
        </p:txBody>
      </p:sp>
      <p:sp>
        <p:nvSpPr>
          <p:cNvPr id="13" name="TextBox 12"/>
          <p:cNvSpPr txBox="1"/>
          <p:nvPr/>
        </p:nvSpPr>
        <p:spPr>
          <a:xfrm>
            <a:off x="1336549" y="2895830"/>
            <a:ext cx="2072083" cy="1938992"/>
          </a:xfrm>
          <a:prstGeom prst="rect">
            <a:avLst/>
          </a:prstGeom>
          <a:noFill/>
          <a:ln>
            <a:noFill/>
          </a:ln>
        </p:spPr>
        <p:txBody>
          <a:bodyPr wrap="square" rtlCol="0">
            <a:spAutoFit/>
          </a:bodyPr>
          <a:lstStyle/>
          <a:p>
            <a:pPr marL="89297" indent="-89297">
              <a:buFont typeface="Arial" pitchFamily="34" charset="0"/>
              <a:buChar char="•"/>
            </a:pPr>
            <a:r>
              <a:rPr lang="en-US" sz="1000" b="1" dirty="0"/>
              <a:t>11 TRADOC </a:t>
            </a:r>
            <a:r>
              <a:rPr lang="en-US" sz="1000" b="1" dirty="0" smtClean="0"/>
              <a:t>Senior Commanders</a:t>
            </a:r>
            <a:endParaRPr lang="en-US" sz="1000" b="1" dirty="0"/>
          </a:p>
          <a:p>
            <a:pPr marL="213122" lvl="1">
              <a:tabLst>
                <a:tab pos="1028700" algn="l"/>
              </a:tabLst>
            </a:pPr>
            <a:r>
              <a:rPr lang="en-US" sz="1000" dirty="0"/>
              <a:t>- Ft. </a:t>
            </a:r>
            <a:r>
              <a:rPr lang="en-US" sz="1000" dirty="0" smtClean="0"/>
              <a:t>Benning 	- </a:t>
            </a:r>
            <a:r>
              <a:rPr lang="en-US" sz="1000" dirty="0"/>
              <a:t>Ft. Lee</a:t>
            </a:r>
            <a:endParaRPr lang="en-US" sz="1000" dirty="0">
              <a:solidFill>
                <a:srgbClr val="0000FF"/>
              </a:solidFill>
            </a:endParaRPr>
          </a:p>
          <a:p>
            <a:pPr marL="213122" lvl="1">
              <a:tabLst>
                <a:tab pos="1028700" algn="l"/>
              </a:tabLst>
            </a:pPr>
            <a:r>
              <a:rPr lang="en-US" sz="1000" dirty="0"/>
              <a:t>- Ft. </a:t>
            </a:r>
            <a:r>
              <a:rPr lang="en-US" sz="1000" dirty="0" smtClean="0"/>
              <a:t>Gordon	- </a:t>
            </a:r>
            <a:r>
              <a:rPr lang="en-US" sz="1000" dirty="0"/>
              <a:t>Ft. </a:t>
            </a:r>
            <a:r>
              <a:rPr lang="en-US" sz="1000" dirty="0" smtClean="0"/>
              <a:t>Lnd </a:t>
            </a:r>
            <a:r>
              <a:rPr lang="en-US" sz="1000" dirty="0"/>
              <a:t>Wood</a:t>
            </a:r>
          </a:p>
          <a:p>
            <a:pPr marL="213122" lvl="1">
              <a:tabLst>
                <a:tab pos="1028700" algn="l"/>
              </a:tabLst>
            </a:pPr>
            <a:r>
              <a:rPr lang="en-US" sz="1000" dirty="0"/>
              <a:t>- Ft. </a:t>
            </a:r>
            <a:r>
              <a:rPr lang="en-US" sz="1000" dirty="0" smtClean="0"/>
              <a:t>Huachuca 	- </a:t>
            </a:r>
            <a:r>
              <a:rPr lang="en-US" sz="1000" dirty="0"/>
              <a:t>Ft. Rucker</a:t>
            </a:r>
          </a:p>
          <a:p>
            <a:pPr marL="213122" lvl="1">
              <a:tabLst>
                <a:tab pos="1028700" algn="l"/>
              </a:tabLst>
            </a:pPr>
            <a:r>
              <a:rPr lang="en-US" sz="1000" dirty="0"/>
              <a:t>- Ft. </a:t>
            </a:r>
            <a:r>
              <a:rPr lang="en-US" sz="1000" dirty="0" smtClean="0"/>
              <a:t>Jackson 	- </a:t>
            </a:r>
            <a:r>
              <a:rPr lang="en-US" sz="1000" dirty="0"/>
              <a:t>Ft. Sill</a:t>
            </a:r>
          </a:p>
          <a:p>
            <a:pPr marL="213122" lvl="1">
              <a:tabLst>
                <a:tab pos="1114425" algn="l"/>
              </a:tabLst>
            </a:pPr>
            <a:r>
              <a:rPr lang="en-US" sz="1000" dirty="0" smtClean="0"/>
              <a:t>- Ft </a:t>
            </a:r>
            <a:r>
              <a:rPr lang="en-US" sz="1000" dirty="0"/>
              <a:t>Leavenworth  </a:t>
            </a:r>
            <a:r>
              <a:rPr lang="en-US" sz="1000" dirty="0" smtClean="0"/>
              <a:t>	</a:t>
            </a:r>
          </a:p>
          <a:p>
            <a:pPr marL="213122" lvl="1">
              <a:tabLst>
                <a:tab pos="1114425" algn="l"/>
              </a:tabLst>
            </a:pPr>
            <a:r>
              <a:rPr lang="en-US" sz="1000" dirty="0" smtClean="0"/>
              <a:t>- Ft</a:t>
            </a:r>
            <a:r>
              <a:rPr lang="en-US" sz="1000" dirty="0"/>
              <a:t>. Knox</a:t>
            </a:r>
          </a:p>
          <a:p>
            <a:pPr marL="213122" lvl="1"/>
            <a:r>
              <a:rPr lang="en-US" sz="1000" dirty="0"/>
              <a:t>- Presidio of Monterey  </a:t>
            </a:r>
          </a:p>
          <a:p>
            <a:pPr marL="89297" indent="-89297">
              <a:buFont typeface="Arial" pitchFamily="34" charset="0"/>
              <a:buChar char="•"/>
            </a:pPr>
            <a:r>
              <a:rPr lang="en-US" sz="1000" b="1" dirty="0"/>
              <a:t>West Point (USMA)</a:t>
            </a:r>
          </a:p>
          <a:p>
            <a:pPr marL="89297" indent="-89297">
              <a:buFont typeface="Arial" pitchFamily="34" charset="0"/>
              <a:buChar char="•"/>
            </a:pPr>
            <a:r>
              <a:rPr lang="en-US" sz="1000" b="1" dirty="0"/>
              <a:t>Carlisle Barracks (AWC)</a:t>
            </a:r>
          </a:p>
          <a:p>
            <a:pPr marL="89297" indent="-89297">
              <a:buFont typeface="Arial" pitchFamily="34" charset="0"/>
              <a:buChar char="•"/>
            </a:pPr>
            <a:r>
              <a:rPr lang="en-US" sz="1000" b="1" dirty="0"/>
              <a:t>ASA Eustis (TRADOC)</a:t>
            </a:r>
          </a:p>
          <a:p>
            <a:pPr marL="89297" indent="-89297">
              <a:buFont typeface="Arial" pitchFamily="34" charset="0"/>
              <a:buChar char="•"/>
            </a:pPr>
            <a:r>
              <a:rPr lang="en-US" sz="1000" b="1" dirty="0"/>
              <a:t>Ft. Hamilton (USMA)</a:t>
            </a:r>
          </a:p>
        </p:txBody>
      </p:sp>
      <p:grpSp>
        <p:nvGrpSpPr>
          <p:cNvPr id="14" name="Group 28"/>
          <p:cNvGrpSpPr/>
          <p:nvPr/>
        </p:nvGrpSpPr>
        <p:grpSpPr>
          <a:xfrm>
            <a:off x="4421478" y="1680657"/>
            <a:ext cx="318407" cy="81643"/>
            <a:chOff x="5671457" y="2449286"/>
            <a:chExt cx="424543" cy="108857"/>
          </a:xfrm>
        </p:grpSpPr>
        <p:sp>
          <p:nvSpPr>
            <p:cNvPr id="15" name="5-Point Star 14"/>
            <p:cNvSpPr/>
            <p:nvPr/>
          </p:nvSpPr>
          <p:spPr>
            <a:xfrm>
              <a:off x="5671457" y="2449286"/>
              <a:ext cx="119743" cy="10885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5-Point Star 15"/>
            <p:cNvSpPr/>
            <p:nvPr/>
          </p:nvSpPr>
          <p:spPr>
            <a:xfrm>
              <a:off x="5823857" y="2449286"/>
              <a:ext cx="119743" cy="10885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7" name="5-Point Star 16"/>
            <p:cNvSpPr/>
            <p:nvPr/>
          </p:nvSpPr>
          <p:spPr>
            <a:xfrm>
              <a:off x="5976257" y="2449286"/>
              <a:ext cx="119743" cy="108857"/>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pic>
        <p:nvPicPr>
          <p:cNvPr id="18" name="Picture 17" descr="SES_Emblem.png"/>
          <p:cNvPicPr>
            <a:picLocks noChangeAspect="1"/>
          </p:cNvPicPr>
          <p:nvPr/>
        </p:nvPicPr>
        <p:blipFill>
          <a:blip r:embed="rId2" cstate="print"/>
          <a:stretch>
            <a:fillRect/>
          </a:stretch>
        </p:blipFill>
        <p:spPr>
          <a:xfrm>
            <a:off x="2668066" y="2369821"/>
            <a:ext cx="148667" cy="150019"/>
          </a:xfrm>
          <a:prstGeom prst="rect">
            <a:avLst/>
          </a:prstGeom>
        </p:spPr>
      </p:pic>
      <p:pic>
        <p:nvPicPr>
          <p:cNvPr id="19" name="Picture 18" descr="SES_Emblem.png"/>
          <p:cNvPicPr>
            <a:picLocks noChangeAspect="1"/>
          </p:cNvPicPr>
          <p:nvPr/>
        </p:nvPicPr>
        <p:blipFill>
          <a:blip r:embed="rId2" cstate="print"/>
          <a:stretch>
            <a:fillRect/>
          </a:stretch>
        </p:blipFill>
        <p:spPr>
          <a:xfrm>
            <a:off x="6268333" y="2381527"/>
            <a:ext cx="148667" cy="150019"/>
          </a:xfrm>
          <a:prstGeom prst="rect">
            <a:avLst/>
          </a:prstGeom>
        </p:spPr>
      </p:pic>
      <p:pic>
        <p:nvPicPr>
          <p:cNvPr id="20" name="Picture 19" descr="SES_Emblem.png"/>
          <p:cNvPicPr>
            <a:picLocks noChangeAspect="1"/>
          </p:cNvPicPr>
          <p:nvPr/>
        </p:nvPicPr>
        <p:blipFill>
          <a:blip r:embed="rId2" cstate="print"/>
          <a:stretch>
            <a:fillRect/>
          </a:stretch>
        </p:blipFill>
        <p:spPr>
          <a:xfrm>
            <a:off x="4384345" y="2383193"/>
            <a:ext cx="148667" cy="150019"/>
          </a:xfrm>
          <a:prstGeom prst="rect">
            <a:avLst/>
          </a:prstGeom>
        </p:spPr>
      </p:pic>
      <p:sp>
        <p:nvSpPr>
          <p:cNvPr id="24" name="TextBox 23"/>
          <p:cNvSpPr txBox="1"/>
          <p:nvPr/>
        </p:nvSpPr>
        <p:spPr>
          <a:xfrm>
            <a:off x="1905282" y="5425833"/>
            <a:ext cx="1291572" cy="415498"/>
          </a:xfrm>
          <a:prstGeom prst="rect">
            <a:avLst/>
          </a:prstGeom>
          <a:noFill/>
          <a:ln>
            <a:solidFill>
              <a:schemeClr val="tx1"/>
            </a:solidFill>
          </a:ln>
        </p:spPr>
        <p:txBody>
          <a:bodyPr wrap="none" rtlCol="0">
            <a:spAutoFit/>
          </a:bodyPr>
          <a:lstStyle/>
          <a:p>
            <a:r>
              <a:rPr lang="en-US" sz="1200" b="1" dirty="0" smtClean="0"/>
              <a:t>15 </a:t>
            </a:r>
            <a:r>
              <a:rPr lang="en-US" sz="1200" b="1" dirty="0"/>
              <a:t>Direct Reports</a:t>
            </a:r>
          </a:p>
          <a:p>
            <a:r>
              <a:rPr lang="en-US" sz="900" b="1" dirty="0">
                <a:solidFill>
                  <a:srgbClr val="0000FF"/>
                </a:solidFill>
              </a:rPr>
              <a:t> </a:t>
            </a:r>
          </a:p>
        </p:txBody>
      </p:sp>
      <p:sp>
        <p:nvSpPr>
          <p:cNvPr id="25" name="TextBox 24"/>
          <p:cNvSpPr txBox="1"/>
          <p:nvPr/>
        </p:nvSpPr>
        <p:spPr>
          <a:xfrm>
            <a:off x="3399064" y="5406826"/>
            <a:ext cx="1394164" cy="461665"/>
          </a:xfrm>
          <a:prstGeom prst="rect">
            <a:avLst/>
          </a:prstGeom>
          <a:noFill/>
          <a:ln>
            <a:solidFill>
              <a:schemeClr val="tx1"/>
            </a:solidFill>
          </a:ln>
        </p:spPr>
        <p:txBody>
          <a:bodyPr wrap="none" rtlCol="0">
            <a:spAutoFit/>
          </a:bodyPr>
          <a:lstStyle/>
          <a:p>
            <a:r>
              <a:rPr lang="en-US" sz="1200" b="1" dirty="0"/>
              <a:t>16 Direct Reports</a:t>
            </a:r>
          </a:p>
          <a:p>
            <a:r>
              <a:rPr lang="en-US" sz="1200" b="1" dirty="0">
                <a:solidFill>
                  <a:srgbClr val="008000"/>
                </a:solidFill>
              </a:rPr>
              <a:t>  </a:t>
            </a:r>
            <a:r>
              <a:rPr lang="en-US" sz="1200" b="1" dirty="0">
                <a:solidFill>
                  <a:srgbClr val="0000FF"/>
                </a:solidFill>
              </a:rPr>
              <a:t>4 Indirect Reports</a:t>
            </a:r>
          </a:p>
        </p:txBody>
      </p:sp>
      <p:sp>
        <p:nvSpPr>
          <p:cNvPr id="26" name="TextBox 25"/>
          <p:cNvSpPr txBox="1"/>
          <p:nvPr/>
        </p:nvSpPr>
        <p:spPr>
          <a:xfrm>
            <a:off x="5254952" y="5436322"/>
            <a:ext cx="1291572" cy="461665"/>
          </a:xfrm>
          <a:prstGeom prst="rect">
            <a:avLst/>
          </a:prstGeom>
          <a:noFill/>
          <a:ln>
            <a:solidFill>
              <a:schemeClr val="tx1"/>
            </a:solidFill>
          </a:ln>
        </p:spPr>
        <p:txBody>
          <a:bodyPr wrap="none" rtlCol="0" anchor="ctr">
            <a:spAutoFit/>
          </a:bodyPr>
          <a:lstStyle/>
          <a:p>
            <a:pPr algn="ctr"/>
            <a:r>
              <a:rPr lang="en-US" sz="1200" b="1" dirty="0" smtClean="0"/>
              <a:t>1</a:t>
            </a:r>
            <a:r>
              <a:rPr lang="en-US" sz="1200" b="1" dirty="0"/>
              <a:t>7</a:t>
            </a:r>
            <a:r>
              <a:rPr lang="en-US" sz="1200" b="1" dirty="0" smtClean="0"/>
              <a:t> </a:t>
            </a:r>
            <a:r>
              <a:rPr lang="en-US" sz="1200" b="1" dirty="0"/>
              <a:t>Direct Reports</a:t>
            </a:r>
          </a:p>
          <a:p>
            <a:r>
              <a:rPr lang="en-US" sz="1200" b="1" dirty="0"/>
              <a:t>  </a:t>
            </a:r>
            <a:endParaRPr lang="en-US" sz="1200" b="1" dirty="0">
              <a:solidFill>
                <a:srgbClr val="0000FF"/>
              </a:solidFill>
            </a:endParaRPr>
          </a:p>
        </p:txBody>
      </p:sp>
      <p:sp>
        <p:nvSpPr>
          <p:cNvPr id="27" name="Rectangle 26"/>
          <p:cNvSpPr/>
          <p:nvPr/>
        </p:nvSpPr>
        <p:spPr>
          <a:xfrm>
            <a:off x="374691" y="2413025"/>
            <a:ext cx="914400" cy="3471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6829143" y="2380628"/>
            <a:ext cx="920963" cy="35924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solidFill>
                <a:latin typeface="Arial" panose="020B0604020202020204" pitchFamily="34" charset="0"/>
                <a:cs typeface="Arial" panose="020B0604020202020204" pitchFamily="34" charset="0"/>
              </a:rPr>
              <a:t>IMCOM- </a:t>
            </a:r>
          </a:p>
          <a:p>
            <a:pPr algn="ctr"/>
            <a:r>
              <a:rPr lang="en-US" sz="1050" b="1" dirty="0" smtClean="0">
                <a:solidFill>
                  <a:schemeClr val="tx1"/>
                </a:solidFill>
                <a:latin typeface="Arial" panose="020B0604020202020204" pitchFamily="34" charset="0"/>
                <a:cs typeface="Arial" panose="020B0604020202020204" pitchFamily="34" charset="0"/>
              </a:rPr>
              <a:t>PACIFIC</a:t>
            </a:r>
            <a:endParaRPr lang="en-US" sz="1050" b="1" dirty="0">
              <a:solidFill>
                <a:schemeClr val="tx1"/>
              </a:solidFill>
              <a:latin typeface="Arial" panose="020B0604020202020204" pitchFamily="34" charset="0"/>
              <a:cs typeface="Arial" panose="020B0604020202020204" pitchFamily="34" charset="0"/>
            </a:endParaRPr>
          </a:p>
        </p:txBody>
      </p:sp>
      <p:sp>
        <p:nvSpPr>
          <p:cNvPr id="29" name="Rectangle 28"/>
          <p:cNvSpPr/>
          <p:nvPr/>
        </p:nvSpPr>
        <p:spPr>
          <a:xfrm>
            <a:off x="190727" y="2400967"/>
            <a:ext cx="920963" cy="35924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solidFill>
                <a:latin typeface="Arial" panose="020B0604020202020204" pitchFamily="34" charset="0"/>
                <a:cs typeface="Arial" panose="020B0604020202020204" pitchFamily="34" charset="0"/>
              </a:rPr>
              <a:t>IMCOM- </a:t>
            </a:r>
          </a:p>
          <a:p>
            <a:pPr algn="ctr"/>
            <a:r>
              <a:rPr lang="en-US" sz="1050" b="1" dirty="0" smtClean="0">
                <a:solidFill>
                  <a:schemeClr val="tx1"/>
                </a:solidFill>
                <a:latin typeface="Arial" panose="020B0604020202020204" pitchFamily="34" charset="0"/>
                <a:cs typeface="Arial" panose="020B0604020202020204" pitchFamily="34" charset="0"/>
              </a:rPr>
              <a:t>EUROPE</a:t>
            </a:r>
            <a:endParaRPr lang="en-US" sz="1050" b="1" dirty="0">
              <a:solidFill>
                <a:schemeClr val="tx1"/>
              </a:solidFill>
              <a:latin typeface="Arial" panose="020B0604020202020204" pitchFamily="34" charset="0"/>
              <a:cs typeface="Arial" panose="020B0604020202020204" pitchFamily="34" charset="0"/>
            </a:endParaRPr>
          </a:p>
        </p:txBody>
      </p:sp>
      <p:sp>
        <p:nvSpPr>
          <p:cNvPr id="30" name="TextBox 29"/>
          <p:cNvSpPr txBox="1"/>
          <p:nvPr/>
        </p:nvSpPr>
        <p:spPr>
          <a:xfrm>
            <a:off x="124183" y="2886075"/>
            <a:ext cx="1245854" cy="2292935"/>
          </a:xfrm>
          <a:prstGeom prst="rect">
            <a:avLst/>
          </a:prstGeom>
          <a:noFill/>
        </p:spPr>
        <p:txBody>
          <a:bodyPr wrap="none" rtlCol="0">
            <a:spAutoFit/>
          </a:bodyPr>
          <a:lstStyle/>
          <a:p>
            <a:pPr marL="171450" indent="-171450">
              <a:buFontTx/>
              <a:buChar char="-"/>
            </a:pPr>
            <a:r>
              <a:rPr lang="en-US" sz="1100" dirty="0" smtClean="0"/>
              <a:t>Ansbach    </a:t>
            </a:r>
            <a:r>
              <a:rPr lang="en-US" sz="1100" dirty="0" smtClean="0">
                <a:solidFill>
                  <a:srgbClr val="0000FF"/>
                </a:solidFill>
              </a:rPr>
              <a:t>    </a:t>
            </a:r>
          </a:p>
          <a:p>
            <a:pPr marL="171450" indent="-171450">
              <a:buFontTx/>
              <a:buChar char="-"/>
            </a:pPr>
            <a:r>
              <a:rPr lang="en-US" sz="1100" dirty="0" smtClean="0"/>
              <a:t>Benelux   </a:t>
            </a:r>
          </a:p>
          <a:p>
            <a:pPr marL="171450" indent="-171450">
              <a:buFontTx/>
              <a:buChar char="-"/>
            </a:pPr>
            <a:r>
              <a:rPr lang="en-US" sz="1100" dirty="0" smtClean="0">
                <a:solidFill>
                  <a:srgbClr val="0000FF"/>
                </a:solidFill>
              </a:rPr>
              <a:t>Brussels</a:t>
            </a:r>
          </a:p>
          <a:p>
            <a:pPr marL="171450" indent="-171450">
              <a:buFontTx/>
              <a:buChar char="-"/>
            </a:pPr>
            <a:r>
              <a:rPr lang="en-US" sz="1100" dirty="0" smtClean="0">
                <a:solidFill>
                  <a:srgbClr val="0000FF"/>
                </a:solidFill>
              </a:rPr>
              <a:t>Schinnen  </a:t>
            </a:r>
            <a:endParaRPr lang="en-US" sz="1100" dirty="0" smtClean="0"/>
          </a:p>
          <a:p>
            <a:pPr marL="171450" indent="-171450">
              <a:buFontTx/>
              <a:buChar char="-"/>
            </a:pPr>
            <a:r>
              <a:rPr lang="en-US" sz="1100" dirty="0"/>
              <a:t>Bavaria</a:t>
            </a:r>
            <a:endParaRPr lang="en-US" sz="1100" dirty="0" smtClean="0">
              <a:solidFill>
                <a:srgbClr val="0000FF"/>
              </a:solidFill>
            </a:endParaRPr>
          </a:p>
          <a:p>
            <a:pPr marL="171450" indent="-171450">
              <a:buFontTx/>
              <a:buChar char="-"/>
            </a:pPr>
            <a:r>
              <a:rPr lang="en-US" sz="1100" dirty="0" smtClean="0">
                <a:solidFill>
                  <a:srgbClr val="0000FF"/>
                </a:solidFill>
              </a:rPr>
              <a:t>Garmisch   </a:t>
            </a:r>
          </a:p>
          <a:p>
            <a:pPr marL="171450" indent="-171450">
              <a:buFontTx/>
              <a:buChar char="-"/>
            </a:pPr>
            <a:r>
              <a:rPr lang="en-US" sz="1100" dirty="0" smtClean="0">
                <a:solidFill>
                  <a:srgbClr val="0000FF"/>
                </a:solidFill>
              </a:rPr>
              <a:t>Hohenfels    </a:t>
            </a:r>
          </a:p>
          <a:p>
            <a:pPr marL="171450" indent="-171450">
              <a:buFontTx/>
              <a:buChar char="-"/>
            </a:pPr>
            <a:r>
              <a:rPr lang="en-US" sz="1100" dirty="0" smtClean="0"/>
              <a:t>Rheinland-Pfalz</a:t>
            </a:r>
          </a:p>
          <a:p>
            <a:pPr marL="171450" indent="-171450">
              <a:buFontTx/>
              <a:buChar char="-"/>
            </a:pPr>
            <a:r>
              <a:rPr lang="en-US" sz="1100" dirty="0">
                <a:solidFill>
                  <a:srgbClr val="0000FF"/>
                </a:solidFill>
              </a:rPr>
              <a:t>Baumholder</a:t>
            </a:r>
            <a:r>
              <a:rPr lang="en-US" sz="1100" dirty="0" smtClean="0"/>
              <a:t>    </a:t>
            </a:r>
            <a:endParaRPr lang="en-US" sz="1100" dirty="0" smtClean="0">
              <a:solidFill>
                <a:srgbClr val="0000FF"/>
              </a:solidFill>
            </a:endParaRPr>
          </a:p>
          <a:p>
            <a:pPr marL="171450" indent="-171450">
              <a:buFontTx/>
              <a:buChar char="-"/>
            </a:pPr>
            <a:r>
              <a:rPr lang="en-US" sz="1100" dirty="0" smtClean="0"/>
              <a:t>Stuttgart    </a:t>
            </a:r>
          </a:p>
          <a:p>
            <a:pPr marL="171450" indent="-171450">
              <a:buFontTx/>
              <a:buChar char="-"/>
            </a:pPr>
            <a:r>
              <a:rPr lang="en-US" sz="1100" dirty="0" smtClean="0"/>
              <a:t>Vicenza </a:t>
            </a:r>
          </a:p>
          <a:p>
            <a:pPr marL="171450" indent="-171450">
              <a:buFontTx/>
              <a:buChar char="-"/>
            </a:pPr>
            <a:r>
              <a:rPr lang="en-US" sz="1100" dirty="0">
                <a:solidFill>
                  <a:srgbClr val="0000FF"/>
                </a:solidFill>
              </a:rPr>
              <a:t>Livorno</a:t>
            </a:r>
            <a:r>
              <a:rPr lang="en-US" sz="1100" dirty="0" smtClean="0"/>
              <a:t>  </a:t>
            </a:r>
          </a:p>
          <a:p>
            <a:pPr marL="171450" indent="-171450">
              <a:buFontTx/>
              <a:buChar char="-"/>
            </a:pPr>
            <a:r>
              <a:rPr lang="en-US" sz="1100" dirty="0" smtClean="0"/>
              <a:t>Wiesbaden  </a:t>
            </a:r>
            <a:endParaRPr lang="en-US" sz="1100" dirty="0"/>
          </a:p>
        </p:txBody>
      </p:sp>
      <p:sp>
        <p:nvSpPr>
          <p:cNvPr id="31" name="TextBox 30"/>
          <p:cNvSpPr txBox="1"/>
          <p:nvPr/>
        </p:nvSpPr>
        <p:spPr>
          <a:xfrm>
            <a:off x="6772441" y="2851632"/>
            <a:ext cx="1380506" cy="2462213"/>
          </a:xfrm>
          <a:prstGeom prst="rect">
            <a:avLst/>
          </a:prstGeom>
          <a:noFill/>
        </p:spPr>
        <p:txBody>
          <a:bodyPr wrap="none" rtlCol="0">
            <a:spAutoFit/>
          </a:bodyPr>
          <a:lstStyle/>
          <a:p>
            <a:pPr marL="171450" indent="-171450">
              <a:buFontTx/>
              <a:buChar char="-"/>
            </a:pPr>
            <a:r>
              <a:rPr lang="en-US" sz="1100" dirty="0" smtClean="0"/>
              <a:t>Ft. Greely    </a:t>
            </a:r>
          </a:p>
          <a:p>
            <a:pPr marL="171450" indent="-171450">
              <a:buFontTx/>
              <a:buChar char="-"/>
            </a:pPr>
            <a:r>
              <a:rPr lang="en-US" sz="1100" dirty="0" smtClean="0">
                <a:solidFill>
                  <a:srgbClr val="0000FF"/>
                </a:solidFill>
              </a:rPr>
              <a:t>JBER        </a:t>
            </a:r>
          </a:p>
          <a:p>
            <a:pPr marL="171450" indent="-171450">
              <a:buFontTx/>
              <a:buChar char="-"/>
            </a:pPr>
            <a:r>
              <a:rPr lang="en-US" sz="1100" dirty="0" smtClean="0"/>
              <a:t>Ft. Wainwright    </a:t>
            </a:r>
          </a:p>
          <a:p>
            <a:pPr marL="171450" indent="-171450">
              <a:buFontTx/>
              <a:buChar char="-"/>
            </a:pPr>
            <a:r>
              <a:rPr lang="en-US" sz="1100" dirty="0" smtClean="0">
                <a:solidFill>
                  <a:srgbClr val="0000FF"/>
                </a:solidFill>
              </a:rPr>
              <a:t>Camp Casey    </a:t>
            </a:r>
          </a:p>
          <a:p>
            <a:pPr marL="171450" indent="-171450">
              <a:buFontTx/>
              <a:buChar char="-"/>
            </a:pPr>
            <a:r>
              <a:rPr lang="en-US" sz="1100" dirty="0" smtClean="0"/>
              <a:t>Daegu    </a:t>
            </a:r>
          </a:p>
          <a:p>
            <a:pPr marL="171450" indent="-171450">
              <a:buFontTx/>
              <a:buChar char="-"/>
            </a:pPr>
            <a:r>
              <a:rPr lang="en-US" sz="1100" dirty="0" smtClean="0"/>
              <a:t>Humphreys    </a:t>
            </a:r>
          </a:p>
          <a:p>
            <a:pPr marL="171450" indent="-171450">
              <a:buFontTx/>
              <a:buChar char="-"/>
            </a:pPr>
            <a:r>
              <a:rPr lang="en-US" sz="1100" dirty="0" smtClean="0"/>
              <a:t>Red Cloud    </a:t>
            </a:r>
          </a:p>
          <a:p>
            <a:pPr marL="171450" indent="-171450">
              <a:buFontTx/>
              <a:buChar char="-"/>
            </a:pPr>
            <a:r>
              <a:rPr lang="en-US" sz="1100" dirty="0" smtClean="0"/>
              <a:t>Yongsan    </a:t>
            </a:r>
          </a:p>
          <a:p>
            <a:pPr marL="171450" indent="-171450">
              <a:buFontTx/>
              <a:buChar char="-"/>
            </a:pPr>
            <a:r>
              <a:rPr lang="en-US" sz="1100" dirty="0" smtClean="0"/>
              <a:t>Hawaii   </a:t>
            </a:r>
          </a:p>
          <a:p>
            <a:pPr marL="171450" indent="-171450">
              <a:buFontTx/>
              <a:buChar char="-"/>
            </a:pPr>
            <a:r>
              <a:rPr lang="en-US" sz="1100" dirty="0" smtClean="0"/>
              <a:t>Kwajalein Atoll </a:t>
            </a:r>
          </a:p>
          <a:p>
            <a:pPr marL="171450" indent="-171450">
              <a:buFontTx/>
              <a:buChar char="-"/>
            </a:pPr>
            <a:r>
              <a:rPr lang="en-US" sz="1100" dirty="0" smtClean="0">
                <a:solidFill>
                  <a:srgbClr val="0000FF"/>
                </a:solidFill>
              </a:rPr>
              <a:t>PTA    </a:t>
            </a:r>
          </a:p>
          <a:p>
            <a:pPr marL="171450" indent="-171450">
              <a:buFontTx/>
              <a:buChar char="-"/>
            </a:pPr>
            <a:r>
              <a:rPr lang="en-US" sz="1100" dirty="0" smtClean="0"/>
              <a:t>Japan    </a:t>
            </a:r>
          </a:p>
          <a:p>
            <a:pPr marL="171450" indent="-171450">
              <a:buFontTx/>
              <a:buChar char="-"/>
            </a:pPr>
            <a:r>
              <a:rPr lang="en-US" sz="1100" dirty="0" smtClean="0">
                <a:solidFill>
                  <a:srgbClr val="0000FF"/>
                </a:solidFill>
              </a:rPr>
              <a:t>Okinawa       </a:t>
            </a:r>
          </a:p>
          <a:p>
            <a:pPr marL="171450" indent="-171450">
              <a:buFontTx/>
              <a:buChar char="-"/>
            </a:pPr>
            <a:endParaRPr lang="en-US" sz="1100" dirty="0"/>
          </a:p>
        </p:txBody>
      </p:sp>
      <p:pic>
        <p:nvPicPr>
          <p:cNvPr id="32" name="Picture 31" descr="SES_Emblem.png"/>
          <p:cNvPicPr>
            <a:picLocks noChangeAspect="1"/>
          </p:cNvPicPr>
          <p:nvPr/>
        </p:nvPicPr>
        <p:blipFill>
          <a:blip r:embed="rId2" cstate="print"/>
          <a:stretch>
            <a:fillRect/>
          </a:stretch>
        </p:blipFill>
        <p:spPr>
          <a:xfrm>
            <a:off x="1132999" y="2381287"/>
            <a:ext cx="148667" cy="150019"/>
          </a:xfrm>
          <a:prstGeom prst="rect">
            <a:avLst/>
          </a:prstGeom>
        </p:spPr>
      </p:pic>
      <p:pic>
        <p:nvPicPr>
          <p:cNvPr id="33" name="Picture 32" descr="SES_Emblem.png"/>
          <p:cNvPicPr>
            <a:picLocks noChangeAspect="1"/>
          </p:cNvPicPr>
          <p:nvPr/>
        </p:nvPicPr>
        <p:blipFill>
          <a:blip r:embed="rId2" cstate="print"/>
          <a:stretch>
            <a:fillRect/>
          </a:stretch>
        </p:blipFill>
        <p:spPr>
          <a:xfrm>
            <a:off x="7778750" y="2381526"/>
            <a:ext cx="148667" cy="150019"/>
          </a:xfrm>
          <a:prstGeom prst="rect">
            <a:avLst/>
          </a:prstGeom>
        </p:spPr>
      </p:pic>
      <p:sp>
        <p:nvSpPr>
          <p:cNvPr id="36" name="TextBox 35"/>
          <p:cNvSpPr txBox="1"/>
          <p:nvPr/>
        </p:nvSpPr>
        <p:spPr>
          <a:xfrm>
            <a:off x="125952" y="5440585"/>
            <a:ext cx="1464696" cy="461665"/>
          </a:xfrm>
          <a:prstGeom prst="rect">
            <a:avLst/>
          </a:prstGeom>
          <a:noFill/>
          <a:ln>
            <a:solidFill>
              <a:schemeClr val="tx1"/>
            </a:solidFill>
          </a:ln>
        </p:spPr>
        <p:txBody>
          <a:bodyPr wrap="none" rtlCol="0">
            <a:spAutoFit/>
          </a:bodyPr>
          <a:lstStyle/>
          <a:p>
            <a:r>
              <a:rPr lang="en-US" sz="1200" b="1" dirty="0" smtClean="0"/>
              <a:t>7 </a:t>
            </a:r>
            <a:r>
              <a:rPr lang="en-US" sz="1200" b="1" dirty="0"/>
              <a:t>Direct </a:t>
            </a:r>
            <a:r>
              <a:rPr lang="en-US" sz="1200" b="1" dirty="0" smtClean="0"/>
              <a:t>Reports   </a:t>
            </a:r>
          </a:p>
          <a:p>
            <a:r>
              <a:rPr lang="en-US" sz="1200" b="1" dirty="0" smtClean="0">
                <a:solidFill>
                  <a:srgbClr val="0000FF"/>
                </a:solidFill>
              </a:rPr>
              <a:t>6 Indirect Reports    </a:t>
            </a:r>
            <a:endParaRPr lang="en-US" sz="900" b="1" dirty="0">
              <a:solidFill>
                <a:srgbClr val="0000FF"/>
              </a:solidFill>
            </a:endParaRPr>
          </a:p>
        </p:txBody>
      </p:sp>
      <p:sp>
        <p:nvSpPr>
          <p:cNvPr id="37" name="TextBox 36"/>
          <p:cNvSpPr txBox="1"/>
          <p:nvPr/>
        </p:nvSpPr>
        <p:spPr>
          <a:xfrm>
            <a:off x="7072983" y="5418602"/>
            <a:ext cx="1319382" cy="461665"/>
          </a:xfrm>
          <a:prstGeom prst="rect">
            <a:avLst/>
          </a:prstGeom>
          <a:noFill/>
          <a:ln>
            <a:solidFill>
              <a:schemeClr val="tx1"/>
            </a:solidFill>
          </a:ln>
        </p:spPr>
        <p:txBody>
          <a:bodyPr wrap="square" rtlCol="0">
            <a:spAutoFit/>
          </a:bodyPr>
          <a:lstStyle/>
          <a:p>
            <a:r>
              <a:rPr lang="en-US" sz="1200" b="1" dirty="0"/>
              <a:t>9</a:t>
            </a:r>
            <a:r>
              <a:rPr lang="en-US" sz="1200" b="1" dirty="0" smtClean="0"/>
              <a:t> </a:t>
            </a:r>
            <a:r>
              <a:rPr lang="en-US" sz="1200" b="1" dirty="0"/>
              <a:t>Direct </a:t>
            </a:r>
            <a:r>
              <a:rPr lang="en-US" sz="1200" b="1" dirty="0" smtClean="0"/>
              <a:t>Reports  </a:t>
            </a:r>
          </a:p>
          <a:p>
            <a:r>
              <a:rPr lang="en-US" sz="1200" b="1" dirty="0" smtClean="0">
                <a:solidFill>
                  <a:srgbClr val="0000FF"/>
                </a:solidFill>
              </a:rPr>
              <a:t>4 Indirect Reports </a:t>
            </a:r>
            <a:r>
              <a:rPr lang="en-US" sz="900" b="1" dirty="0" smtClean="0">
                <a:solidFill>
                  <a:srgbClr val="0000FF"/>
                </a:solidFill>
              </a:rPr>
              <a:t> </a:t>
            </a:r>
            <a:endParaRPr lang="en-US" sz="900" b="1" dirty="0">
              <a:solidFill>
                <a:srgbClr val="0000FF"/>
              </a:solidFill>
            </a:endParaRPr>
          </a:p>
        </p:txBody>
      </p:sp>
      <p:sp>
        <p:nvSpPr>
          <p:cNvPr id="42" name="Rectangle 41"/>
          <p:cNvSpPr/>
          <p:nvPr/>
        </p:nvSpPr>
        <p:spPr>
          <a:xfrm>
            <a:off x="8059077" y="2387632"/>
            <a:ext cx="920963" cy="359243"/>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solidFill>
                  <a:schemeClr val="tx1"/>
                </a:solidFill>
                <a:latin typeface="Arial" panose="020B0604020202020204" pitchFamily="34" charset="0"/>
                <a:cs typeface="Arial" panose="020B0604020202020204" pitchFamily="34" charset="0"/>
              </a:rPr>
              <a:t>AEC</a:t>
            </a:r>
            <a:endParaRPr lang="en-US" sz="1050" b="1" dirty="0">
              <a:solidFill>
                <a:schemeClr val="tx1"/>
              </a:solidFill>
              <a:latin typeface="Arial" panose="020B0604020202020204" pitchFamily="34" charset="0"/>
              <a:cs typeface="Arial" panose="020B0604020202020204" pitchFamily="34" charset="0"/>
            </a:endParaRPr>
          </a:p>
        </p:txBody>
      </p:sp>
      <p:pic>
        <p:nvPicPr>
          <p:cNvPr id="48" name="Picture 47"/>
          <p:cNvPicPr>
            <a:picLocks noChangeAspect="1"/>
          </p:cNvPicPr>
          <p:nvPr/>
        </p:nvPicPr>
        <p:blipFill>
          <a:blip r:embed="rId3"/>
          <a:stretch>
            <a:fillRect/>
          </a:stretch>
        </p:blipFill>
        <p:spPr>
          <a:xfrm>
            <a:off x="8802161" y="2367427"/>
            <a:ext cx="243861" cy="152413"/>
          </a:xfrm>
          <a:prstGeom prst="rect">
            <a:avLst/>
          </a:prstGeom>
        </p:spPr>
      </p:pic>
      <p:sp>
        <p:nvSpPr>
          <p:cNvPr id="43" name="Rectangle 42"/>
          <p:cNvSpPr/>
          <p:nvPr/>
        </p:nvSpPr>
        <p:spPr>
          <a:xfrm>
            <a:off x="-1" y="95454"/>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IMCOM Communication Toolkit</a:t>
            </a:r>
          </a:p>
          <a:p>
            <a:pPr lvl="0"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IMCOM Directorates</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cxnSp>
        <p:nvCxnSpPr>
          <p:cNvPr id="41" name="Straight Connector 40"/>
          <p:cNvCxnSpPr/>
          <p:nvPr/>
        </p:nvCxnSpPr>
        <p:spPr>
          <a:xfrm>
            <a:off x="651208" y="2224676"/>
            <a:ext cx="7835689" cy="260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endCxn id="29" idx="0"/>
          </p:cNvCxnSpPr>
          <p:nvPr/>
        </p:nvCxnSpPr>
        <p:spPr>
          <a:xfrm>
            <a:off x="648431" y="2231673"/>
            <a:ext cx="2778" cy="1692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486897" y="2255219"/>
            <a:ext cx="2777" cy="148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662534" y="2232710"/>
            <a:ext cx="2777" cy="1418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226529" y="2231673"/>
            <a:ext cx="2777" cy="148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291948" y="2265878"/>
            <a:ext cx="2777" cy="1087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4612666" y="2099507"/>
            <a:ext cx="0" cy="1251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177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95454"/>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a:t>
            </a: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Toolkit</a:t>
            </a:r>
          </a:p>
          <a:p>
            <a:pPr lvl="0"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Service Culture Initiative</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
        <p:nvSpPr>
          <p:cNvPr id="6" name="TextBox 5"/>
          <p:cNvSpPr txBox="1"/>
          <p:nvPr/>
        </p:nvSpPr>
        <p:spPr>
          <a:xfrm>
            <a:off x="1480621" y="1482354"/>
            <a:ext cx="6182755" cy="3631763"/>
          </a:xfrm>
          <a:prstGeom prst="rect">
            <a:avLst/>
          </a:prstGeom>
          <a:noFill/>
        </p:spPr>
        <p:txBody>
          <a:bodyPr wrap="square" rtlCol="0">
            <a:spAutoFit/>
          </a:bodyPr>
          <a:lstStyle/>
          <a:p>
            <a:r>
              <a:rPr lang="en-US" sz="1600" dirty="0" smtClean="0"/>
              <a:t>IMCOM’s </a:t>
            </a:r>
            <a:r>
              <a:rPr lang="en-US" sz="1600" dirty="0"/>
              <a:t>Service </a:t>
            </a:r>
            <a:r>
              <a:rPr lang="en-US" sz="1600" dirty="0" smtClean="0"/>
              <a:t>Culture Initiative helps </a:t>
            </a:r>
            <a:r>
              <a:rPr lang="en-US" sz="1600" dirty="0"/>
              <a:t>IMCOM </a:t>
            </a:r>
            <a:r>
              <a:rPr lang="en-US" sz="1600" dirty="0" smtClean="0"/>
              <a:t>mitigate </a:t>
            </a:r>
            <a:r>
              <a:rPr lang="en-US" sz="1600" dirty="0"/>
              <a:t>the effects of reduced </a:t>
            </a:r>
            <a:r>
              <a:rPr lang="en-US" sz="1600" dirty="0" smtClean="0"/>
              <a:t>resources </a:t>
            </a:r>
            <a:r>
              <a:rPr lang="en-US" sz="1600" dirty="0"/>
              <a:t>on </a:t>
            </a:r>
            <a:r>
              <a:rPr lang="en-US" sz="1600" dirty="0" smtClean="0"/>
              <a:t>both IMCOM professionals </a:t>
            </a:r>
            <a:r>
              <a:rPr lang="en-US" sz="1600" dirty="0"/>
              <a:t>and </a:t>
            </a:r>
            <a:r>
              <a:rPr lang="en-US" sz="1600" dirty="0" smtClean="0"/>
              <a:t>our customers.</a:t>
            </a:r>
          </a:p>
          <a:p>
            <a:endParaRPr lang="en-US" sz="1200" dirty="0"/>
          </a:p>
          <a:p>
            <a:r>
              <a:rPr lang="en-US" sz="1200" dirty="0" smtClean="0"/>
              <a:t>IMCOM’s service culture is </a:t>
            </a:r>
            <a:r>
              <a:rPr lang="en-US" sz="1200" dirty="0"/>
              <a:t>built upon the fundamental premise that excellence in customer service is a byproduct of how </a:t>
            </a:r>
            <a:r>
              <a:rPr lang="en-US" sz="1200" dirty="0" smtClean="0"/>
              <a:t>we treat our IMCOM professionals. If </a:t>
            </a:r>
            <a:r>
              <a:rPr lang="en-US" sz="1200" dirty="0"/>
              <a:t>they are happy, </a:t>
            </a:r>
            <a:r>
              <a:rPr lang="en-US" sz="1200" dirty="0" smtClean="0"/>
              <a:t>well-informed and cared </a:t>
            </a:r>
            <a:r>
              <a:rPr lang="en-US" sz="1200" dirty="0"/>
              <a:t>for, </a:t>
            </a:r>
            <a:r>
              <a:rPr lang="en-US" sz="1200" dirty="0" smtClean="0"/>
              <a:t>they </a:t>
            </a:r>
            <a:r>
              <a:rPr lang="en-US" sz="1200" dirty="0"/>
              <a:t>will </a:t>
            </a:r>
            <a:r>
              <a:rPr lang="en-US" sz="1200" dirty="0" smtClean="0"/>
              <a:t>convey </a:t>
            </a:r>
            <a:r>
              <a:rPr lang="en-US" sz="1200" dirty="0"/>
              <a:t>this positive attitude toward </a:t>
            </a:r>
            <a:r>
              <a:rPr lang="en-US" sz="1200" dirty="0" smtClean="0"/>
              <a:t>our Soldiers </a:t>
            </a:r>
            <a:r>
              <a:rPr lang="en-US" sz="1200" dirty="0"/>
              <a:t>and </a:t>
            </a:r>
            <a:r>
              <a:rPr lang="en-US" sz="1200" dirty="0" smtClean="0"/>
              <a:t>Families.</a:t>
            </a:r>
          </a:p>
          <a:p>
            <a:endParaRPr lang="en-US" sz="1200" dirty="0"/>
          </a:p>
          <a:p>
            <a:pPr lvl="0"/>
            <a:r>
              <a:rPr lang="en-US" sz="1400" b="1" dirty="0"/>
              <a:t>P</a:t>
            </a:r>
            <a:r>
              <a:rPr lang="en-US" sz="1400" b="1" dirty="0" smtClean="0"/>
              <a:t>romotes </a:t>
            </a:r>
            <a:r>
              <a:rPr lang="en-US" sz="1400" b="1" dirty="0"/>
              <a:t>and fosters a return to </a:t>
            </a:r>
            <a:r>
              <a:rPr lang="en-US" sz="1400" b="1" dirty="0" smtClean="0"/>
              <a:t>the basics of leadership:</a:t>
            </a:r>
          </a:p>
          <a:p>
            <a:pPr marL="171450" lvl="0" indent="-171450">
              <a:buFont typeface="Arial" panose="020B0604020202020204" pitchFamily="34" charset="0"/>
              <a:buChar char="•"/>
            </a:pPr>
            <a:r>
              <a:rPr lang="en-US" sz="1200" dirty="0" smtClean="0"/>
              <a:t>emphasizing </a:t>
            </a:r>
            <a:r>
              <a:rPr lang="en-US" sz="1200" dirty="0"/>
              <a:t>engaged and caring </a:t>
            </a:r>
            <a:r>
              <a:rPr lang="en-US" sz="1200" dirty="0" smtClean="0"/>
              <a:t>leadership</a:t>
            </a:r>
          </a:p>
          <a:p>
            <a:pPr marL="171450" lvl="0" indent="-171450">
              <a:buFont typeface="Arial" panose="020B0604020202020204" pitchFamily="34" charset="0"/>
              <a:buChar char="•"/>
            </a:pPr>
            <a:r>
              <a:rPr lang="en-US" sz="1200" dirty="0" smtClean="0"/>
              <a:t>fair </a:t>
            </a:r>
            <a:r>
              <a:rPr lang="en-US" sz="1200" dirty="0"/>
              <a:t>and appropriate </a:t>
            </a:r>
            <a:r>
              <a:rPr lang="en-US" sz="1200" dirty="0" smtClean="0"/>
              <a:t>recognition</a:t>
            </a:r>
          </a:p>
          <a:p>
            <a:pPr marL="171450" lvl="0" indent="-171450">
              <a:buFont typeface="Arial" panose="020B0604020202020204" pitchFamily="34" charset="0"/>
              <a:buChar char="•"/>
            </a:pPr>
            <a:r>
              <a:rPr lang="en-US" sz="1200" dirty="0" smtClean="0"/>
              <a:t>a </a:t>
            </a:r>
            <a:r>
              <a:rPr lang="en-US" sz="1200" dirty="0"/>
              <a:t>comprehensive on-boarding </a:t>
            </a:r>
            <a:r>
              <a:rPr lang="en-US" sz="1200" dirty="0" smtClean="0"/>
              <a:t>program</a:t>
            </a:r>
          </a:p>
          <a:p>
            <a:pPr marL="171450" lvl="0" indent="-171450">
              <a:buFont typeface="Arial" panose="020B0604020202020204" pitchFamily="34" charset="0"/>
              <a:buChar char="•"/>
            </a:pPr>
            <a:r>
              <a:rPr lang="en-US" sz="1200" dirty="0" smtClean="0"/>
              <a:t>accountability</a:t>
            </a:r>
          </a:p>
          <a:p>
            <a:pPr marL="171450" lvl="0" indent="-171450">
              <a:buFont typeface="Arial" panose="020B0604020202020204" pitchFamily="34" charset="0"/>
              <a:buChar char="•"/>
            </a:pPr>
            <a:r>
              <a:rPr lang="en-US" sz="1200" dirty="0" smtClean="0"/>
              <a:t>empowering </a:t>
            </a:r>
            <a:r>
              <a:rPr lang="en-US" sz="1200" dirty="0"/>
              <a:t>our </a:t>
            </a:r>
            <a:r>
              <a:rPr lang="en-US" sz="1200" dirty="0" smtClean="0"/>
              <a:t>people to </a:t>
            </a:r>
            <a:r>
              <a:rPr lang="en-US" sz="1200" dirty="0"/>
              <a:t>make a difference in lives of those we </a:t>
            </a:r>
            <a:r>
              <a:rPr lang="en-US" sz="1200" dirty="0" smtClean="0"/>
              <a:t>support and invest in our Army professionals</a:t>
            </a:r>
          </a:p>
          <a:p>
            <a:pPr lvl="0"/>
            <a:endParaRPr lang="en-US" sz="1400" dirty="0"/>
          </a:p>
          <a:p>
            <a:pPr lvl="0"/>
            <a:r>
              <a:rPr lang="en-US" sz="1400" b="1" dirty="0" smtClean="0"/>
              <a:t>Includes </a:t>
            </a:r>
            <a:r>
              <a:rPr lang="en-US" sz="1400" b="1" dirty="0"/>
              <a:t>the branding of </a:t>
            </a:r>
            <a:r>
              <a:rPr lang="en-US" sz="1400" b="1" dirty="0" smtClean="0"/>
              <a:t>IMCOM:</a:t>
            </a:r>
          </a:p>
          <a:p>
            <a:pPr marL="171450" lvl="0" indent="-171450">
              <a:buFont typeface="Arial" panose="020B0604020202020204" pitchFamily="34" charset="0"/>
              <a:buChar char="•"/>
            </a:pPr>
            <a:r>
              <a:rPr lang="en-US" sz="1200" dirty="0" smtClean="0"/>
              <a:t>internal </a:t>
            </a:r>
            <a:r>
              <a:rPr lang="en-US" sz="1200" dirty="0"/>
              <a:t>branding (how we see </a:t>
            </a:r>
            <a:r>
              <a:rPr lang="en-US" sz="1200" dirty="0" smtClean="0"/>
              <a:t>ourselves) “</a:t>
            </a:r>
            <a:r>
              <a:rPr lang="en-US" sz="1200" dirty="0"/>
              <a:t>We are the Army’s </a:t>
            </a:r>
            <a:r>
              <a:rPr lang="en-US" sz="1200" dirty="0" smtClean="0"/>
              <a:t>Home,”  </a:t>
            </a:r>
          </a:p>
          <a:p>
            <a:pPr marL="171450" lvl="0" indent="-171450">
              <a:buFont typeface="Arial" panose="020B0604020202020204" pitchFamily="34" charset="0"/>
              <a:buChar char="•"/>
            </a:pPr>
            <a:r>
              <a:rPr lang="en-US" sz="1200" dirty="0" smtClean="0"/>
              <a:t>external </a:t>
            </a:r>
            <a:r>
              <a:rPr lang="en-US" sz="1200" dirty="0"/>
              <a:t>branding </a:t>
            </a:r>
            <a:r>
              <a:rPr lang="en-US" sz="1200" dirty="0" smtClean="0"/>
              <a:t>(how we see our customers) “Serving </a:t>
            </a:r>
            <a:r>
              <a:rPr lang="en-US" sz="1200" dirty="0"/>
              <a:t>the Rugged </a:t>
            </a:r>
            <a:r>
              <a:rPr lang="en-US" sz="1200" dirty="0" smtClean="0"/>
              <a:t>Professional.”</a:t>
            </a:r>
            <a:endParaRPr lang="en-US" sz="1200" dirty="0"/>
          </a:p>
        </p:txBody>
      </p:sp>
      <p:grpSp>
        <p:nvGrpSpPr>
          <p:cNvPr id="4" name="Group 3"/>
          <p:cNvGrpSpPr/>
          <p:nvPr/>
        </p:nvGrpSpPr>
        <p:grpSpPr>
          <a:xfrm>
            <a:off x="1911177" y="5488266"/>
            <a:ext cx="5321642" cy="561191"/>
            <a:chOff x="-97050" y="5315015"/>
            <a:chExt cx="3121270" cy="561191"/>
          </a:xfrm>
        </p:grpSpPr>
        <p:sp>
          <p:nvSpPr>
            <p:cNvPr id="7" name="Rounded Rectangle 6">
              <a:hlinkClick r:id="" action="ppaction://noaction"/>
            </p:cNvPr>
            <p:cNvSpPr/>
            <p:nvPr/>
          </p:nvSpPr>
          <p:spPr>
            <a:xfrm>
              <a:off x="-97050" y="5361188"/>
              <a:ext cx="3121270" cy="51501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hlinkClick r:id="" action="ppaction://noaction"/>
            </p:cNvPr>
            <p:cNvSpPr txBox="1"/>
            <p:nvPr/>
          </p:nvSpPr>
          <p:spPr>
            <a:xfrm>
              <a:off x="222243" y="5315015"/>
              <a:ext cx="2482683" cy="338554"/>
            </a:xfrm>
            <a:prstGeom prst="rect">
              <a:avLst/>
            </a:prstGeom>
            <a:noFill/>
          </p:spPr>
          <p:txBody>
            <a:bodyPr wrap="square" rtlCol="0">
              <a:spAutoFit/>
            </a:bodyPr>
            <a:lstStyle/>
            <a:p>
              <a:pPr algn="ctr"/>
              <a:endParaRPr lang="en-US" sz="1600" b="1" i="1" dirty="0"/>
            </a:p>
          </p:txBody>
        </p:sp>
      </p:grpSp>
      <p:sp>
        <p:nvSpPr>
          <p:cNvPr id="2" name="Rectangle 1"/>
          <p:cNvSpPr/>
          <p:nvPr/>
        </p:nvSpPr>
        <p:spPr>
          <a:xfrm>
            <a:off x="1911177" y="5562258"/>
            <a:ext cx="5321642" cy="646331"/>
          </a:xfrm>
          <a:prstGeom prst="rect">
            <a:avLst/>
          </a:prstGeom>
        </p:spPr>
        <p:txBody>
          <a:bodyPr wrap="square">
            <a:spAutoFit/>
          </a:bodyPr>
          <a:lstStyle/>
          <a:p>
            <a:pPr algn="ctr"/>
            <a:r>
              <a:rPr lang="en-US" sz="1200" b="1" dirty="0"/>
              <a:t>Use this video to help explain to our workforce</a:t>
            </a:r>
          </a:p>
          <a:p>
            <a:pPr algn="ctr"/>
            <a:r>
              <a:rPr lang="en-US" sz="1200" b="1" dirty="0"/>
              <a:t>  </a:t>
            </a:r>
            <a:r>
              <a:rPr lang="en-US" sz="1200" dirty="0">
                <a:hlinkClick r:id="rId3"/>
              </a:rPr>
              <a:t>https://</a:t>
            </a:r>
            <a:r>
              <a:rPr lang="en-US" sz="1200" dirty="0" smtClean="0">
                <a:hlinkClick r:id="rId3"/>
              </a:rPr>
              <a:t>dvidshub.net/r/fcpdyz</a:t>
            </a:r>
            <a:endParaRPr lang="en-US" sz="1200" dirty="0" smtClean="0"/>
          </a:p>
          <a:p>
            <a:pPr algn="ctr"/>
            <a:endParaRPr lang="en-US" sz="1200" dirty="0"/>
          </a:p>
        </p:txBody>
      </p:sp>
    </p:spTree>
    <p:extLst>
      <p:ext uri="{BB962C8B-B14F-4D97-AF65-F5344CB8AC3E}">
        <p14:creationId xmlns:p14="http://schemas.microsoft.com/office/powerpoint/2010/main" val="17528000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95454"/>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a:t>
            </a: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Toolkit</a:t>
            </a:r>
          </a:p>
          <a:p>
            <a:pPr lvl="0"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Service Culture Initiative</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
        <p:nvSpPr>
          <p:cNvPr id="19" name="TextBox 18"/>
          <p:cNvSpPr txBox="1"/>
          <p:nvPr/>
        </p:nvSpPr>
        <p:spPr>
          <a:xfrm>
            <a:off x="4663379" y="1155212"/>
            <a:ext cx="4269614" cy="4154984"/>
          </a:xfrm>
          <a:prstGeom prst="rect">
            <a:avLst/>
          </a:prstGeom>
          <a:noFill/>
          <a:ln>
            <a:solidFill>
              <a:schemeClr val="tx1"/>
            </a:solidFill>
          </a:ln>
        </p:spPr>
        <p:txBody>
          <a:bodyPr wrap="square" rtlCol="0">
            <a:spAutoFit/>
          </a:bodyPr>
          <a:lstStyle/>
          <a:p>
            <a:r>
              <a:rPr lang="en-US" sz="1200" b="1" i="1" dirty="0" smtClean="0"/>
              <a:t>The IMCOM Pledge to our Customers:</a:t>
            </a:r>
          </a:p>
          <a:p>
            <a:r>
              <a:rPr lang="en-US" sz="1200" dirty="0"/>
              <a:t>IMCOM acknowledges the special contribution and sacrifice of Soldiers and their Families to our Nation.  As a service provider organization, we are committed to providing programs and services delivered with a sense of individual pride, professionalism, and in keeping with the spirit of Army and IMCOM values.  </a:t>
            </a:r>
          </a:p>
          <a:p>
            <a:r>
              <a:rPr lang="en-US" sz="1200" dirty="0"/>
              <a:t> </a:t>
            </a:r>
          </a:p>
          <a:p>
            <a:r>
              <a:rPr lang="en-US" sz="1200" dirty="0"/>
              <a:t>We create value for our customers through consistent and easily-accessible service. </a:t>
            </a:r>
            <a:endParaRPr lang="en-US" sz="1200" dirty="0" smtClean="0"/>
          </a:p>
          <a:p>
            <a:endParaRPr lang="en-US" sz="1200" dirty="0"/>
          </a:p>
          <a:p>
            <a:r>
              <a:rPr lang="en-US" sz="1200" dirty="0" smtClean="0"/>
              <a:t>We </a:t>
            </a:r>
            <a:r>
              <a:rPr lang="en-US" sz="1200" dirty="0"/>
              <a:t>will:</a:t>
            </a:r>
            <a:br>
              <a:rPr lang="en-US" sz="1200" dirty="0"/>
            </a:br>
            <a:endParaRPr lang="en-US" sz="1200" dirty="0"/>
          </a:p>
          <a:p>
            <a:pPr marL="171450" indent="-171450">
              <a:buFont typeface="Arial" panose="020B0604020202020204" pitchFamily="34" charset="0"/>
              <a:buChar char="•"/>
            </a:pPr>
            <a:r>
              <a:rPr lang="en-US" sz="1200" dirty="0"/>
              <a:t>Deliver </a:t>
            </a:r>
            <a:r>
              <a:rPr lang="en-US" sz="1200" dirty="0" smtClean="0"/>
              <a:t>products </a:t>
            </a:r>
            <a:r>
              <a:rPr lang="en-US" sz="1200" dirty="0"/>
              <a:t>and </a:t>
            </a:r>
            <a:r>
              <a:rPr lang="en-US" sz="1200" dirty="0" smtClean="0"/>
              <a:t>services to established Army standards</a:t>
            </a:r>
            <a:endParaRPr lang="en-US" sz="1200" dirty="0"/>
          </a:p>
          <a:p>
            <a:pPr marL="171450" indent="-171450">
              <a:buFont typeface="Arial" panose="020B0604020202020204" pitchFamily="34" charset="0"/>
              <a:buChar char="•"/>
            </a:pPr>
            <a:r>
              <a:rPr lang="en-US" sz="1200" dirty="0" smtClean="0"/>
              <a:t>Build relationships </a:t>
            </a:r>
            <a:r>
              <a:rPr lang="en-US" sz="1200" dirty="0"/>
              <a:t>with </a:t>
            </a:r>
            <a:r>
              <a:rPr lang="en-US" sz="1200" dirty="0" smtClean="0"/>
              <a:t>our communities</a:t>
            </a:r>
            <a:r>
              <a:rPr lang="en-US" sz="1200" dirty="0"/>
              <a:t>, </a:t>
            </a:r>
            <a:r>
              <a:rPr lang="en-US" sz="1200" dirty="0" smtClean="0"/>
              <a:t>our </a:t>
            </a:r>
            <a:r>
              <a:rPr lang="en-US" sz="1200" dirty="0"/>
              <a:t>customers, and </a:t>
            </a:r>
            <a:r>
              <a:rPr lang="en-US" sz="1200" dirty="0" smtClean="0"/>
              <a:t>each other.</a:t>
            </a:r>
          </a:p>
          <a:p>
            <a:pPr marL="171450" indent="-171450">
              <a:buFont typeface="Arial" panose="020B0604020202020204" pitchFamily="34" charset="0"/>
              <a:buChar char="•"/>
            </a:pPr>
            <a:r>
              <a:rPr lang="en-US" sz="1200" dirty="0" smtClean="0"/>
              <a:t>Be </a:t>
            </a:r>
            <a:r>
              <a:rPr lang="en-US" sz="1200" dirty="0"/>
              <a:t>kind and respectful to those we </a:t>
            </a:r>
            <a:r>
              <a:rPr lang="en-US" sz="1200" dirty="0" smtClean="0"/>
              <a:t>serve.</a:t>
            </a:r>
            <a:endParaRPr lang="en-US" sz="1200" dirty="0"/>
          </a:p>
          <a:p>
            <a:pPr marL="171450" indent="-171450">
              <a:buFont typeface="Arial" panose="020B0604020202020204" pitchFamily="34" charset="0"/>
              <a:buChar char="•"/>
            </a:pPr>
            <a:r>
              <a:rPr lang="en-US" sz="1200" dirty="0" smtClean="0"/>
              <a:t>Conduct </a:t>
            </a:r>
            <a:r>
              <a:rPr lang="en-US" sz="1200" dirty="0"/>
              <a:t>ourselves </a:t>
            </a:r>
            <a:r>
              <a:rPr lang="en-US" sz="1200" dirty="0" smtClean="0"/>
              <a:t>professionally.</a:t>
            </a:r>
            <a:endParaRPr lang="en-US" sz="1200" dirty="0"/>
          </a:p>
          <a:p>
            <a:pPr marL="171450" indent="-171450">
              <a:buFont typeface="Arial" panose="020B0604020202020204" pitchFamily="34" charset="0"/>
              <a:buChar char="•"/>
            </a:pPr>
            <a:r>
              <a:rPr lang="en-US" sz="1200" dirty="0" smtClean="0"/>
              <a:t>Welcome </a:t>
            </a:r>
            <a:r>
              <a:rPr lang="en-US" sz="1200" dirty="0"/>
              <a:t>and encourage feedback; we will communicate and </a:t>
            </a:r>
            <a:r>
              <a:rPr lang="en-US" sz="1200" dirty="0" smtClean="0"/>
              <a:t>listen.</a:t>
            </a:r>
            <a:endParaRPr lang="en-US" sz="1200" dirty="0"/>
          </a:p>
          <a:p>
            <a:pPr marL="171450" indent="-171450">
              <a:buFont typeface="Arial" panose="020B0604020202020204" pitchFamily="34" charset="0"/>
              <a:buChar char="•"/>
            </a:pPr>
            <a:r>
              <a:rPr lang="en-US" sz="1200" dirty="0" smtClean="0"/>
              <a:t>Provide </a:t>
            </a:r>
            <a:r>
              <a:rPr lang="en-US" sz="1200" dirty="0"/>
              <a:t>neat, professional and aesthetically pleasing </a:t>
            </a:r>
            <a:r>
              <a:rPr lang="en-US" sz="1200" dirty="0" smtClean="0"/>
              <a:t>facilities.</a:t>
            </a:r>
            <a:endParaRPr lang="en-US" sz="1200" dirty="0"/>
          </a:p>
          <a:p>
            <a:pPr marL="171450" indent="-171450">
              <a:buFont typeface="Arial" panose="020B0604020202020204" pitchFamily="34" charset="0"/>
              <a:buChar char="•"/>
            </a:pPr>
            <a:r>
              <a:rPr lang="en-US" sz="1200" dirty="0" smtClean="0"/>
              <a:t>Take </a:t>
            </a:r>
            <a:r>
              <a:rPr lang="en-US" sz="1200" dirty="0"/>
              <a:t>ownership of our </a:t>
            </a:r>
            <a:r>
              <a:rPr lang="en-US" sz="1200" dirty="0" smtClean="0"/>
              <a:t>actions.</a:t>
            </a:r>
            <a:endParaRPr lang="en-US" sz="1200" dirty="0"/>
          </a:p>
        </p:txBody>
      </p:sp>
      <p:sp>
        <p:nvSpPr>
          <p:cNvPr id="20" name="TextBox 19"/>
          <p:cNvSpPr txBox="1"/>
          <p:nvPr/>
        </p:nvSpPr>
        <p:spPr>
          <a:xfrm>
            <a:off x="302385" y="1155212"/>
            <a:ext cx="4269614" cy="4893647"/>
          </a:xfrm>
          <a:prstGeom prst="rect">
            <a:avLst/>
          </a:prstGeom>
          <a:noFill/>
          <a:ln>
            <a:solidFill>
              <a:schemeClr val="tx1"/>
            </a:solidFill>
          </a:ln>
        </p:spPr>
        <p:txBody>
          <a:bodyPr wrap="square" rtlCol="0">
            <a:spAutoFit/>
          </a:bodyPr>
          <a:lstStyle/>
          <a:p>
            <a:r>
              <a:rPr lang="en-US" sz="1200" b="1" i="1" dirty="0" smtClean="0"/>
              <a:t>The IMCOM Leadership Pledge:</a:t>
            </a:r>
          </a:p>
          <a:p>
            <a:r>
              <a:rPr lang="en-US" sz="1200" dirty="0" smtClean="0"/>
              <a:t>Taking </a:t>
            </a:r>
            <a:r>
              <a:rPr lang="en-US" sz="1200" dirty="0"/>
              <a:t>care of our customers begins with taking care of our most valuable asset – </a:t>
            </a:r>
            <a:r>
              <a:rPr lang="en-US" sz="1200" dirty="0" smtClean="0"/>
              <a:t>our </a:t>
            </a:r>
            <a:r>
              <a:rPr lang="en-US" sz="1200" dirty="0"/>
              <a:t>IMCOM </a:t>
            </a:r>
            <a:r>
              <a:rPr lang="en-US" sz="1200" dirty="0" smtClean="0"/>
              <a:t>Professionals</a:t>
            </a:r>
            <a:r>
              <a:rPr lang="en-US" sz="1200" dirty="0"/>
              <a:t>.</a:t>
            </a:r>
          </a:p>
          <a:p>
            <a:r>
              <a:rPr lang="en-US" sz="1200" dirty="0"/>
              <a:t> </a:t>
            </a:r>
          </a:p>
          <a:p>
            <a:r>
              <a:rPr lang="en-US" sz="1200" dirty="0"/>
              <a:t>IMCOM Leaders will provide our </a:t>
            </a:r>
            <a:r>
              <a:rPr lang="en-US" sz="1200" dirty="0" smtClean="0"/>
              <a:t>team members </a:t>
            </a:r>
            <a:r>
              <a:rPr lang="en-US" sz="1200" dirty="0"/>
              <a:t>the same concern, respect and caring attitude that we expect them to share with our </a:t>
            </a:r>
            <a:r>
              <a:rPr lang="en-US" sz="1200" dirty="0" smtClean="0"/>
              <a:t>customers </a:t>
            </a:r>
            <a:r>
              <a:rPr lang="en-US" sz="1200" dirty="0"/>
              <a:t>– Soldiers, Families, Civilians and Retirees.</a:t>
            </a:r>
          </a:p>
          <a:p>
            <a:r>
              <a:rPr lang="en-US" sz="1200" dirty="0"/>
              <a:t> </a:t>
            </a:r>
          </a:p>
          <a:p>
            <a:r>
              <a:rPr lang="en-US" sz="1200" dirty="0"/>
              <a:t>We pledge to position you for success with</a:t>
            </a:r>
            <a:r>
              <a:rPr lang="en-US" sz="1200" dirty="0" smtClean="0"/>
              <a:t>:</a:t>
            </a:r>
            <a:br>
              <a:rPr lang="en-US" sz="1200" dirty="0" smtClean="0"/>
            </a:br>
            <a:endParaRPr lang="en-US" sz="1200" dirty="0" smtClean="0"/>
          </a:p>
          <a:p>
            <a:pPr marL="171450" indent="-171450">
              <a:buFont typeface="Arial" panose="020B0604020202020204" pitchFamily="34" charset="0"/>
              <a:buChar char="•"/>
            </a:pPr>
            <a:r>
              <a:rPr lang="en-US" sz="1200" dirty="0" smtClean="0"/>
              <a:t>An </a:t>
            </a:r>
            <a:r>
              <a:rPr lang="en-US" sz="1200" dirty="0"/>
              <a:t>impactful on-boarding and orientation experience to welcome you to the IMCOM </a:t>
            </a:r>
            <a:r>
              <a:rPr lang="en-US" sz="1200" dirty="0" smtClean="0"/>
              <a:t>Team.</a:t>
            </a:r>
            <a:endParaRPr lang="en-US" sz="1200" dirty="0"/>
          </a:p>
          <a:p>
            <a:pPr marL="171450" indent="-171450">
              <a:buFont typeface="Arial" panose="020B0604020202020204" pitchFamily="34" charset="0"/>
              <a:buChar char="•"/>
            </a:pPr>
            <a:r>
              <a:rPr lang="en-US" sz="1200" dirty="0"/>
              <a:t>Clear performance </a:t>
            </a:r>
            <a:r>
              <a:rPr lang="en-US" sz="1200" dirty="0" smtClean="0"/>
              <a:t>standards, </a:t>
            </a:r>
            <a:r>
              <a:rPr lang="en-US" sz="1200" dirty="0"/>
              <a:t>to include standards for service </a:t>
            </a:r>
            <a:r>
              <a:rPr lang="en-US" sz="1200" dirty="0" smtClean="0"/>
              <a:t>excellence.</a:t>
            </a:r>
            <a:endParaRPr lang="en-US" sz="1200" dirty="0"/>
          </a:p>
          <a:p>
            <a:pPr marL="171450" indent="-171450">
              <a:buFont typeface="Arial" panose="020B0604020202020204" pitchFamily="34" charset="0"/>
              <a:buChar char="•"/>
            </a:pPr>
            <a:r>
              <a:rPr lang="en-US" sz="1200" dirty="0"/>
              <a:t>An Individual Development Plan </a:t>
            </a:r>
            <a:r>
              <a:rPr lang="en-US" sz="1200" dirty="0" smtClean="0"/>
              <a:t>developed </a:t>
            </a:r>
            <a:r>
              <a:rPr lang="en-US" sz="1200" dirty="0"/>
              <a:t>with your </a:t>
            </a:r>
            <a:r>
              <a:rPr lang="en-US" sz="1200" dirty="0" smtClean="0"/>
              <a:t>supervisor and </a:t>
            </a:r>
            <a:r>
              <a:rPr lang="en-US" sz="1200" dirty="0"/>
              <a:t>reviewed during periodic </a:t>
            </a:r>
            <a:r>
              <a:rPr lang="en-US" sz="1200" dirty="0" smtClean="0"/>
              <a:t>counseling.</a:t>
            </a:r>
            <a:endParaRPr lang="en-US" sz="1200" dirty="0"/>
          </a:p>
          <a:p>
            <a:pPr marL="171450" indent="-171450">
              <a:buFont typeface="Arial" panose="020B0604020202020204" pitchFamily="34" charset="0"/>
              <a:buChar char="•"/>
            </a:pPr>
            <a:r>
              <a:rPr lang="en-US" sz="1200" dirty="0"/>
              <a:t>Opportunities for personal growth and professional </a:t>
            </a:r>
            <a:r>
              <a:rPr lang="en-US" sz="1200" dirty="0" smtClean="0"/>
              <a:t>development.</a:t>
            </a:r>
            <a:endParaRPr lang="en-US" sz="1200" dirty="0"/>
          </a:p>
          <a:p>
            <a:pPr marL="171450" indent="-171450">
              <a:buFont typeface="Arial" panose="020B0604020202020204" pitchFamily="34" charset="0"/>
              <a:buChar char="•"/>
            </a:pPr>
            <a:r>
              <a:rPr lang="en-US" sz="1200" dirty="0"/>
              <a:t>A recognition program to reward service and performance </a:t>
            </a:r>
            <a:r>
              <a:rPr lang="en-US" sz="1200" dirty="0" smtClean="0"/>
              <a:t>excellence.</a:t>
            </a:r>
            <a:endParaRPr lang="en-US" sz="1200" dirty="0"/>
          </a:p>
          <a:p>
            <a:pPr marL="171450" indent="-171450">
              <a:buFont typeface="Arial" panose="020B0604020202020204" pitchFamily="34" charset="0"/>
              <a:buChar char="•"/>
            </a:pPr>
            <a:r>
              <a:rPr lang="en-US" sz="1200" dirty="0"/>
              <a:t>Engaged </a:t>
            </a:r>
            <a:r>
              <a:rPr lang="en-US" sz="1200" dirty="0" smtClean="0"/>
              <a:t>leaders </a:t>
            </a:r>
            <a:r>
              <a:rPr lang="en-US" sz="1200" dirty="0"/>
              <a:t>who seek and welcome your input and take action to continuously </a:t>
            </a:r>
            <a:r>
              <a:rPr lang="en-US" sz="1200" dirty="0" smtClean="0"/>
              <a:t>improve.</a:t>
            </a:r>
            <a:endParaRPr lang="en-US" sz="1200" dirty="0"/>
          </a:p>
          <a:p>
            <a:pPr marL="171450" indent="-171450">
              <a:buFont typeface="Arial" panose="020B0604020202020204" pitchFamily="34" charset="0"/>
              <a:buChar char="•"/>
            </a:pPr>
            <a:r>
              <a:rPr lang="en-US" sz="1200" dirty="0"/>
              <a:t>An organization that embraces the </a:t>
            </a:r>
            <a:r>
              <a:rPr lang="en-US" sz="1200" dirty="0" smtClean="0"/>
              <a:t>concepts </a:t>
            </a:r>
            <a:r>
              <a:rPr lang="en-US" sz="1200" dirty="0"/>
              <a:t>of </a:t>
            </a:r>
            <a:r>
              <a:rPr lang="en-US" sz="1200" dirty="0" smtClean="0"/>
              <a:t>team</a:t>
            </a:r>
            <a:r>
              <a:rPr lang="en-US" sz="1200" dirty="0"/>
              <a:t>, </a:t>
            </a:r>
            <a:r>
              <a:rPr lang="en-US" sz="1200" dirty="0" smtClean="0"/>
              <a:t>teamwork </a:t>
            </a:r>
            <a:r>
              <a:rPr lang="en-US" sz="1200" dirty="0"/>
              <a:t>and </a:t>
            </a:r>
            <a:r>
              <a:rPr lang="en-US" sz="1200" dirty="0" smtClean="0"/>
              <a:t>empowerment.</a:t>
            </a:r>
            <a:endParaRPr lang="en-US" sz="1200" dirty="0"/>
          </a:p>
          <a:p>
            <a:pPr marL="171450" indent="-171450">
              <a:buFont typeface="Arial" panose="020B0604020202020204" pitchFamily="34" charset="0"/>
              <a:buChar char="•"/>
            </a:pPr>
            <a:r>
              <a:rPr lang="en-US" sz="1200" dirty="0"/>
              <a:t>A promise to hold ourselves and each other </a:t>
            </a:r>
            <a:r>
              <a:rPr lang="en-US" sz="1200" dirty="0" smtClean="0"/>
              <a:t>accountable.</a:t>
            </a:r>
            <a:endParaRPr lang="en-US" sz="1200" dirty="0"/>
          </a:p>
        </p:txBody>
      </p:sp>
    </p:spTree>
    <p:extLst>
      <p:ext uri="{BB962C8B-B14F-4D97-AF65-F5344CB8AC3E}">
        <p14:creationId xmlns:p14="http://schemas.microsoft.com/office/powerpoint/2010/main" val="31722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031" y="909419"/>
            <a:ext cx="4310324" cy="2893100"/>
          </a:xfrm>
          <a:prstGeom prst="rect">
            <a:avLst/>
          </a:prstGeom>
        </p:spPr>
        <p:txBody>
          <a:bodyPr wrap="square">
            <a:spAutoFit/>
          </a:bodyPr>
          <a:lstStyle/>
          <a:p>
            <a:r>
              <a:rPr lang="en-US" i="1" dirty="0" smtClean="0">
                <a:cs typeface="Arial" panose="020B0604020202020204" pitchFamily="34" charset="0"/>
              </a:rPr>
              <a:t>Total Army Strong:</a:t>
            </a:r>
            <a:r>
              <a:rPr lang="en-US" sz="1600" i="1" dirty="0" smtClean="0">
                <a:cs typeface="Arial" panose="020B0604020202020204" pitchFamily="34" charset="0"/>
              </a:rPr>
              <a:t/>
            </a:r>
            <a:br>
              <a:rPr lang="en-US" sz="1600" i="1" dirty="0" smtClean="0">
                <a:cs typeface="Arial" panose="020B0604020202020204" pitchFamily="34" charset="0"/>
              </a:rPr>
            </a:br>
            <a:endParaRPr lang="en-US" sz="1600" dirty="0" smtClean="0">
              <a:cs typeface="Arial" panose="020B0604020202020204" pitchFamily="34" charset="0"/>
            </a:endParaRPr>
          </a:p>
          <a:p>
            <a:pPr marL="228600" lvl="1" indent="-137160">
              <a:spcAft>
                <a:spcPts val="600"/>
              </a:spcAft>
              <a:buFont typeface="Arial" panose="020B0604020202020204" pitchFamily="34" charset="0"/>
              <a:buChar char="•"/>
            </a:pPr>
            <a:r>
              <a:rPr lang="en-US" sz="1600" dirty="0" smtClean="0">
                <a:cs typeface="Arial" panose="020B0604020202020204" pitchFamily="34" charset="0"/>
              </a:rPr>
              <a:t>Is an Army-level program initiated in 2014.</a:t>
            </a:r>
          </a:p>
          <a:p>
            <a:pPr marL="228600" lvl="1" indent="-137160">
              <a:spcAft>
                <a:spcPts val="600"/>
              </a:spcAft>
              <a:buFont typeface="Arial" panose="020B0604020202020204" pitchFamily="34" charset="0"/>
              <a:buChar char="•"/>
            </a:pPr>
            <a:r>
              <a:rPr lang="en-US" sz="1600" dirty="0" smtClean="0">
                <a:cs typeface="Arial" panose="020B0604020202020204" pitchFamily="34" charset="0"/>
              </a:rPr>
              <a:t>Is the successor to the Army Family Covenant.</a:t>
            </a:r>
          </a:p>
          <a:p>
            <a:pPr marL="228600" lvl="1" indent="-137160">
              <a:spcAft>
                <a:spcPts val="600"/>
              </a:spcAft>
              <a:buFont typeface="Arial" panose="020B0604020202020204" pitchFamily="34" charset="0"/>
              <a:buChar char="•"/>
            </a:pPr>
            <a:r>
              <a:rPr lang="en-US" sz="1600" dirty="0" smtClean="0">
                <a:cs typeface="Arial" panose="020B0604020202020204" pitchFamily="34" charset="0"/>
              </a:rPr>
              <a:t>Ensures the most essential </a:t>
            </a:r>
            <a:r>
              <a:rPr lang="en-US" sz="1600" dirty="0">
                <a:cs typeface="Arial" panose="020B0604020202020204" pitchFamily="34" charset="0"/>
              </a:rPr>
              <a:t>programs to promote a strong and ready </a:t>
            </a:r>
            <a:r>
              <a:rPr lang="en-US" sz="1600" dirty="0" smtClean="0">
                <a:cs typeface="Arial" panose="020B0604020202020204" pitchFamily="34" charset="0"/>
              </a:rPr>
              <a:t>Army.</a:t>
            </a:r>
            <a:endParaRPr lang="en-US" sz="1600" dirty="0">
              <a:cs typeface="Arial" panose="020B0604020202020204" pitchFamily="34" charset="0"/>
            </a:endParaRPr>
          </a:p>
          <a:p>
            <a:pPr marL="228600" lvl="1" indent="-137160">
              <a:spcAft>
                <a:spcPts val="600"/>
              </a:spcAft>
              <a:buFont typeface="Arial" panose="020B0604020202020204" pitchFamily="34" charset="0"/>
              <a:buChar char="•"/>
            </a:pPr>
            <a:r>
              <a:rPr lang="en-US" sz="1600" dirty="0">
                <a:cs typeface="Arial" panose="020B0604020202020204" pitchFamily="34" charset="0"/>
              </a:rPr>
              <a:t>Gives commanders flexibility </a:t>
            </a:r>
            <a:r>
              <a:rPr lang="en-US" sz="1600" dirty="0" smtClean="0">
                <a:cs typeface="Arial" panose="020B0604020202020204" pitchFamily="34" charset="0"/>
              </a:rPr>
              <a:t>to tailor and prioritize based on local considerations. </a:t>
            </a:r>
          </a:p>
          <a:p>
            <a:pPr marL="228600" lvl="1" indent="-137160">
              <a:spcAft>
                <a:spcPts val="600"/>
              </a:spcAft>
              <a:buFont typeface="Arial" panose="020B0604020202020204" pitchFamily="34" charset="0"/>
              <a:buChar char="•"/>
            </a:pPr>
            <a:r>
              <a:rPr lang="en-US" sz="1600" dirty="0" smtClean="0">
                <a:cs typeface="Arial" panose="020B0604020202020204" pitchFamily="34" charset="0"/>
              </a:rPr>
              <a:t>Allows decisions to be </a:t>
            </a:r>
            <a:r>
              <a:rPr lang="en-US" sz="1600" dirty="0">
                <a:cs typeface="Arial" panose="020B0604020202020204" pitchFamily="34" charset="0"/>
              </a:rPr>
              <a:t>made strategically, but executed </a:t>
            </a:r>
            <a:r>
              <a:rPr lang="en-US" sz="1600" dirty="0" smtClean="0">
                <a:cs typeface="Arial" panose="020B0604020202020204" pitchFamily="34" charset="0"/>
              </a:rPr>
              <a:t>locally (Divest, Reshape, Invest).</a:t>
            </a:r>
          </a:p>
        </p:txBody>
      </p:sp>
      <p:sp>
        <p:nvSpPr>
          <p:cNvPr id="4" name="Rectangle 3"/>
          <p:cNvSpPr/>
          <p:nvPr/>
        </p:nvSpPr>
        <p:spPr>
          <a:xfrm>
            <a:off x="284031" y="3955698"/>
            <a:ext cx="4310324" cy="2308324"/>
          </a:xfrm>
          <a:prstGeom prst="rect">
            <a:avLst/>
          </a:prstGeom>
        </p:spPr>
        <p:txBody>
          <a:bodyPr wrap="square">
            <a:spAutoFit/>
          </a:bodyPr>
          <a:lstStyle/>
          <a:p>
            <a:pPr>
              <a:spcAft>
                <a:spcPts val="1200"/>
              </a:spcAft>
            </a:pPr>
            <a:r>
              <a:rPr lang="en-US" sz="1600" dirty="0">
                <a:cs typeface="Arial" panose="020B0604020202020204" pitchFamily="34" charset="0"/>
              </a:rPr>
              <a:t>The Army </a:t>
            </a:r>
            <a:r>
              <a:rPr lang="en-US" sz="1600" dirty="0" smtClean="0">
                <a:cs typeface="Arial" panose="020B0604020202020204" pitchFamily="34" charset="0"/>
              </a:rPr>
              <a:t>is striking a </a:t>
            </a:r>
            <a:r>
              <a:rPr lang="en-US" sz="1600" dirty="0">
                <a:cs typeface="Arial" panose="020B0604020202020204" pitchFamily="34" charset="0"/>
              </a:rPr>
              <a:t>new balance to support the premier, all-volunteer Army through responsible stewardship, program </a:t>
            </a:r>
            <a:r>
              <a:rPr lang="en-US" sz="1600" dirty="0" smtClean="0">
                <a:cs typeface="Arial" panose="020B0604020202020204" pitchFamily="34" charset="0"/>
              </a:rPr>
              <a:t>assessment, </a:t>
            </a:r>
            <a:r>
              <a:rPr lang="en-US" sz="1600" dirty="0">
                <a:cs typeface="Arial" panose="020B0604020202020204" pitchFamily="34" charset="0"/>
              </a:rPr>
              <a:t>and the promotion of self-reliance. This will ensure a sustainable balance of services to promote long-term Soldier and Family readiness. The Army will continue to refine programs to ensure they efficiently serve the most critical needs of the Soldiers, Family members and Civilians.</a:t>
            </a:r>
            <a:endParaRPr lang="en-US" sz="1600" b="1" dirty="0">
              <a:cs typeface="Arial" panose="020B0604020202020204" pitchFamily="34" charset="0"/>
            </a:endParaRPr>
          </a:p>
        </p:txBody>
      </p:sp>
      <p:sp>
        <p:nvSpPr>
          <p:cNvPr id="5" name="Rectangle 4"/>
          <p:cNvSpPr/>
          <p:nvPr/>
        </p:nvSpPr>
        <p:spPr>
          <a:xfrm>
            <a:off x="-1" y="95454"/>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a:t>
            </a: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Toolkit</a:t>
            </a:r>
          </a:p>
          <a:p>
            <a:pPr lvl="0"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Total Army Strong</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pic>
        <p:nvPicPr>
          <p:cNvPr id="3" name="Picture 2"/>
          <p:cNvPicPr>
            <a:picLocks noChangeAspect="1"/>
          </p:cNvPicPr>
          <p:nvPr/>
        </p:nvPicPr>
        <p:blipFill>
          <a:blip r:embed="rId2"/>
          <a:stretch>
            <a:fillRect/>
          </a:stretch>
        </p:blipFill>
        <p:spPr>
          <a:xfrm>
            <a:off x="5131024" y="1075596"/>
            <a:ext cx="3581342" cy="4624988"/>
          </a:xfrm>
          <a:prstGeom prst="rect">
            <a:avLst/>
          </a:prstGeom>
        </p:spPr>
      </p:pic>
    </p:spTree>
    <p:extLst>
      <p:ext uri="{BB962C8B-B14F-4D97-AF65-F5344CB8AC3E}">
        <p14:creationId xmlns:p14="http://schemas.microsoft.com/office/powerpoint/2010/main" val="1231311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2655" y="1089891"/>
            <a:ext cx="2641600" cy="369332"/>
          </a:xfrm>
          <a:prstGeom prst="rect">
            <a:avLst/>
          </a:prstGeom>
          <a:noFill/>
        </p:spPr>
        <p:txBody>
          <a:bodyPr wrap="square" rtlCol="0">
            <a:spAutoFit/>
          </a:bodyPr>
          <a:lstStyle/>
          <a:p>
            <a:endParaRPr lang="en-US" dirty="0"/>
          </a:p>
        </p:txBody>
      </p:sp>
      <p:sp>
        <p:nvSpPr>
          <p:cNvPr id="7" name="TextBox 6"/>
          <p:cNvSpPr txBox="1"/>
          <p:nvPr/>
        </p:nvSpPr>
        <p:spPr>
          <a:xfrm>
            <a:off x="344524" y="1584985"/>
            <a:ext cx="3843180" cy="4708981"/>
          </a:xfrm>
          <a:prstGeom prst="rect">
            <a:avLst/>
          </a:prstGeom>
          <a:noFill/>
        </p:spPr>
        <p:txBody>
          <a:bodyPr wrap="square" rtlCol="0">
            <a:spAutoFit/>
          </a:bodyPr>
          <a:lstStyle/>
          <a:p>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Director </a:t>
            </a:r>
            <a:endPar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The SES who leads one of five IMCOM Directorates. Refer to this individual as “Director,” or the full title such as “Director, IMCOM-Training.”</a:t>
            </a:r>
          </a:p>
          <a:p>
            <a:endPar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Deputy </a:t>
            </a:r>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Director </a:t>
            </a:r>
          </a:p>
          <a:p>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The Colonel at each of the five IMCOM Directorates. Refer to this individual as “Deputy,” or the full title such as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Deputy Director, </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IMCOM-Sustainment.” </a:t>
            </a:r>
          </a:p>
          <a:p>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b="1" dirty="0">
                <a:latin typeface="Arial" panose="020B0604020202020204" pitchFamily="34" charset="0"/>
                <a:cs typeface="Arial" panose="020B0604020202020204" pitchFamily="34" charset="0"/>
              </a:rPr>
              <a:t>Staff Director</a:t>
            </a:r>
          </a:p>
          <a:p>
            <a:pPr lvl="0"/>
            <a:r>
              <a:rPr lang="en-US" sz="1000" dirty="0">
                <a:latin typeface="Arial" panose="020B0604020202020204" pitchFamily="34" charset="0"/>
                <a:cs typeface="Arial" panose="020B0604020202020204" pitchFamily="34" charset="0"/>
              </a:rPr>
              <a:t>The </a:t>
            </a:r>
            <a:r>
              <a:rPr lang="en-US" sz="1000" dirty="0" smtClean="0">
                <a:latin typeface="Arial" panose="020B0604020202020204" pitchFamily="34" charset="0"/>
                <a:cs typeface="Arial" panose="020B0604020202020204" pitchFamily="34" charset="0"/>
              </a:rPr>
              <a:t>military or civilian leader at </a:t>
            </a:r>
            <a:r>
              <a:rPr lang="en-US" sz="1000" dirty="0">
                <a:latin typeface="Arial" panose="020B0604020202020204" pitchFamily="34" charset="0"/>
                <a:cs typeface="Arial" panose="020B0604020202020204" pitchFamily="34" charset="0"/>
              </a:rPr>
              <a:t>IMCOM HQ who leads a staff directorate.</a:t>
            </a:r>
          </a:p>
          <a:p>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ID</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IMCOM Directorate, the organization that is the intermediate echelon between IMCOM HQ and the garrison. Plural is IDs. Refer to individual Directorates by their full name, with a hyphen between IMCOM and the name (i.e. IMCOM-Europe).</a:t>
            </a:r>
          </a:p>
          <a:p>
            <a:pPr lvl="0"/>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a:t>
            </a:r>
          </a:p>
          <a:p>
            <a:pPr lvl="0"/>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IDs</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IMCOM Directorates. Do not use as an abbreviation for IMCOM Directors. The “s" should always be lowercase. No apostrophe.</a:t>
            </a:r>
          </a:p>
          <a:p>
            <a:pPr lvl="0"/>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a:t>
            </a:r>
          </a:p>
          <a:p>
            <a:pPr lvl="0"/>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The </a:t>
            </a:r>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IMCOM Directorate Naming Convention</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 </a:t>
            </a:r>
          </a:p>
          <a:p>
            <a:pPr lvl="0"/>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Spelling out IMCOM reminds everyone, particularly supported units, that our Directorates remain a part of IMCOM even though located with the supported unit. The hyphen connotes strength of this connection, and the directorate’s full name identifies their Supported ACOM’s area of focus. </a:t>
            </a:r>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8" name="TextBox 7"/>
          <p:cNvSpPr txBox="1"/>
          <p:nvPr/>
        </p:nvSpPr>
        <p:spPr>
          <a:xfrm>
            <a:off x="4635005" y="1643869"/>
            <a:ext cx="4311348" cy="5737596"/>
          </a:xfrm>
          <a:prstGeom prst="rect">
            <a:avLst/>
          </a:prstGeom>
          <a:noFill/>
        </p:spPr>
        <p:txBody>
          <a:bodyPr wrap="square" rtlCol="0">
            <a:spAutoFit/>
          </a:bodyPr>
          <a:lstStyle/>
          <a:p>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IMCOM-Europe</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The IMCOM Directorate located in Germany that supports US Army Europe. </a:t>
            </a:r>
            <a:r>
              <a:rPr lang="en-US" sz="1000" b="1" i="1" dirty="0" smtClean="0">
                <a:solidFill>
                  <a:prstClr val="black"/>
                </a:solidFill>
                <a:latin typeface="Arial" panose="020B0604020202020204" pitchFamily="34" charset="0"/>
                <a:ea typeface="Calibri" panose="020F0502020204030204" pitchFamily="34" charset="0"/>
                <a:cs typeface="Arial" panose="020B0604020202020204" pitchFamily="34" charset="0"/>
              </a:rPr>
              <a:t>Written and referred </a:t>
            </a:r>
            <a:r>
              <a:rPr lang="en-US" sz="1000" b="1" i="1" dirty="0">
                <a:solidFill>
                  <a:prstClr val="black"/>
                </a:solidFill>
                <a:latin typeface="Arial" panose="020B0604020202020204" pitchFamily="34" charset="0"/>
                <a:ea typeface="Calibri" panose="020F0502020204030204" pitchFamily="34" charset="0"/>
                <a:cs typeface="Arial" panose="020B0604020202020204" pitchFamily="34" charset="0"/>
              </a:rPr>
              <a:t>to as IMCOM-Europe.</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Do not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abbreviate.</a:t>
            </a:r>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endPar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IMCOM-Pacific</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The IMCOM Directorate located in Hawaii that supports US Army Pacific Command. </a:t>
            </a:r>
            <a:r>
              <a:rPr lang="en-US" sz="1000" b="1" i="1" dirty="0" smtClean="0">
                <a:solidFill>
                  <a:prstClr val="black"/>
                </a:solidFill>
                <a:latin typeface="Arial" panose="020B0604020202020204" pitchFamily="34" charset="0"/>
                <a:ea typeface="Calibri" panose="020F0502020204030204" pitchFamily="34" charset="0"/>
                <a:cs typeface="Arial" panose="020B0604020202020204" pitchFamily="34" charset="0"/>
              </a:rPr>
              <a:t>Written and referred </a:t>
            </a:r>
            <a:r>
              <a:rPr lang="en-US" sz="1000" b="1" i="1" dirty="0">
                <a:solidFill>
                  <a:prstClr val="black"/>
                </a:solidFill>
                <a:latin typeface="Arial" panose="020B0604020202020204" pitchFamily="34" charset="0"/>
                <a:ea typeface="Calibri" panose="020F0502020204030204" pitchFamily="34" charset="0"/>
                <a:cs typeface="Arial" panose="020B0604020202020204" pitchFamily="34" charset="0"/>
              </a:rPr>
              <a:t>to as IMCOM-Pacific</a:t>
            </a:r>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Do not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abbreviate.</a:t>
            </a:r>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endPar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IMCOM-Readiness</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The IMCOM Directorate located at Fort Bragg which directly supports Forces Command, </a:t>
            </a:r>
            <a:r>
              <a:rPr lang="en-US" sz="1000" dirty="0">
                <a:latin typeface="Arial" panose="020B0604020202020204" pitchFamily="34" charset="0"/>
                <a:cs typeface="Arial" panose="020B0604020202020204" pitchFamily="34" charset="0"/>
              </a:rPr>
              <a:t>Army Test and Evaluation Command (White Sands Missile Range)</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and Army Reserve Command. </a:t>
            </a:r>
            <a:r>
              <a:rPr lang="en-US" sz="1000" b="1" i="1" dirty="0">
                <a:solidFill>
                  <a:prstClr val="black"/>
                </a:solidFill>
                <a:latin typeface="Arial" panose="020B0604020202020204" pitchFamily="34" charset="0"/>
                <a:ea typeface="Calibri" panose="020F0502020204030204" pitchFamily="34" charset="0"/>
                <a:cs typeface="Arial" panose="020B0604020202020204" pitchFamily="34" charset="0"/>
              </a:rPr>
              <a:t>Written and referred to as IMCOM-Readiness</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Do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not abbreviate.</a:t>
            </a:r>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endPar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IMCOM-Sustainment</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The IMCOM Directorate located at Redstone Arsenal which directly supports the Army Materiel Command, Military District of Washington, Army Test and Evaluation Command, MEDCOM, and SOUTHCOM. </a:t>
            </a:r>
            <a:r>
              <a:rPr lang="en-US" sz="1000" b="1" i="1" dirty="0">
                <a:solidFill>
                  <a:prstClr val="black"/>
                </a:solidFill>
                <a:latin typeface="Arial" panose="020B0604020202020204" pitchFamily="34" charset="0"/>
                <a:ea typeface="Calibri" panose="020F0502020204030204" pitchFamily="34" charset="0"/>
                <a:cs typeface="Arial" panose="020B0604020202020204" pitchFamily="34" charset="0"/>
              </a:rPr>
              <a:t>Written and referred to as IMCOM-Sustainment</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Do not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abbreviate.</a:t>
            </a:r>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a:t>
            </a:r>
          </a:p>
          <a:p>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IMCOM-Training</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latin typeface="Arial" panose="020B0604020202020204" pitchFamily="34" charset="0"/>
                <a:cs typeface="Arial" panose="020B0604020202020204" pitchFamily="34" charset="0"/>
              </a:rPr>
              <a:t>The IMCOM Directorate located at Joint Base Langley-Eustis which directly supports Army Training and Doctrine Command, the United States Military Academy, Fort Hamilton, and the Army War College. </a:t>
            </a:r>
            <a:r>
              <a:rPr lang="en-US" sz="1000" b="1" i="1" dirty="0">
                <a:solidFill>
                  <a:prstClr val="black"/>
                </a:solidFill>
                <a:latin typeface="Arial" panose="020B0604020202020204" pitchFamily="34" charset="0"/>
                <a:ea typeface="Calibri" panose="020F0502020204030204" pitchFamily="34" charset="0"/>
                <a:cs typeface="Arial" panose="020B0604020202020204" pitchFamily="34" charset="0"/>
              </a:rPr>
              <a:t>Written and referred to as IMCOM-Training</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Do not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abbreviate.</a:t>
            </a:r>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endPar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endParaRPr lang="en-US" sz="14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endParaRPr lang="en-US"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 </a:t>
            </a:r>
            <a:endParaRPr lang="en-US"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nSpc>
                <a:spcPct val="106000"/>
              </a:lnSpc>
              <a:spcAft>
                <a:spcPts val="800"/>
              </a:spcAft>
            </a:pPr>
            <a:endParaRPr lang="en-US"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grpSp>
        <p:nvGrpSpPr>
          <p:cNvPr id="19" name="Group 18"/>
          <p:cNvGrpSpPr/>
          <p:nvPr/>
        </p:nvGrpSpPr>
        <p:grpSpPr>
          <a:xfrm>
            <a:off x="2838368" y="982169"/>
            <a:ext cx="3121271" cy="584775"/>
            <a:chOff x="-97050" y="5315015"/>
            <a:chExt cx="3121270" cy="584775"/>
          </a:xfrm>
        </p:grpSpPr>
        <p:sp>
          <p:nvSpPr>
            <p:cNvPr id="20" name="Rounded Rectangle 19">
              <a:hlinkClick r:id="" action="ppaction://noaction"/>
            </p:cNvPr>
            <p:cNvSpPr/>
            <p:nvPr/>
          </p:nvSpPr>
          <p:spPr>
            <a:xfrm>
              <a:off x="-97050" y="5361188"/>
              <a:ext cx="3121270" cy="515018"/>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hlinkClick r:id="" action="ppaction://noaction"/>
            </p:cNvPr>
            <p:cNvSpPr txBox="1"/>
            <p:nvPr/>
          </p:nvSpPr>
          <p:spPr>
            <a:xfrm>
              <a:off x="222243" y="5315015"/>
              <a:ext cx="2482683" cy="584775"/>
            </a:xfrm>
            <a:prstGeom prst="rect">
              <a:avLst/>
            </a:prstGeom>
            <a:noFill/>
          </p:spPr>
          <p:txBody>
            <a:bodyPr wrap="square" rtlCol="0">
              <a:spAutoFit/>
            </a:bodyPr>
            <a:lstStyle/>
            <a:p>
              <a:pPr algn="ctr"/>
              <a:r>
                <a:rPr lang="en-US" sz="1600" b="1" i="1" dirty="0"/>
                <a:t>Writing or Referring to IMCOM Directorates</a:t>
              </a:r>
            </a:p>
          </p:txBody>
        </p:sp>
      </p:grpSp>
      <p:sp>
        <p:nvSpPr>
          <p:cNvPr id="9" name="Rectangle 8"/>
          <p:cNvSpPr/>
          <p:nvPr/>
        </p:nvSpPr>
        <p:spPr>
          <a:xfrm>
            <a:off x="-1" y="95454"/>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IMCOM Communication Toolkit</a:t>
            </a:r>
          </a:p>
          <a:p>
            <a:pPr lvl="0" algn="ctr" eaLnBrk="0" fontAlgn="base" hangingPunct="0">
              <a:lnSpc>
                <a:spcPct val="90000"/>
              </a:lnSpc>
              <a:spcBef>
                <a:spcPct val="10000"/>
              </a:spcBef>
              <a:spcAft>
                <a:spcPct val="0"/>
              </a:spcAft>
            </a:pPr>
            <a:r>
              <a:rPr lang="en-US" sz="2400" b="1" kern="0" dirty="0" smtClean="0">
                <a:solidFill>
                  <a:schemeClr val="bg1"/>
                </a:solidFill>
                <a:latin typeface="Arial" panose="020B0604020202020204" pitchFamily="34" charset="0"/>
                <a:cs typeface="Arial" panose="020B0604020202020204" pitchFamily="34" charset="0"/>
              </a:rPr>
              <a:t>IMCOM Directorates</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Tree>
    <p:extLst>
      <p:ext uri="{BB962C8B-B14F-4D97-AF65-F5344CB8AC3E}">
        <p14:creationId xmlns:p14="http://schemas.microsoft.com/office/powerpoint/2010/main" val="2350177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95454"/>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a:t>
            </a: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Toolkit</a:t>
            </a:r>
          </a:p>
          <a:p>
            <a:pPr lvl="0" algn="ctr" eaLnBrk="0" fontAlgn="base" hangingPunct="0">
              <a:lnSpc>
                <a:spcPct val="90000"/>
              </a:lnSpc>
              <a:spcBef>
                <a:spcPct val="10000"/>
              </a:spcBef>
              <a:spcAft>
                <a:spcPct val="0"/>
              </a:spcAft>
            </a:pPr>
            <a:r>
              <a:rPr lang="en-US" sz="2400" b="1" kern="0" dirty="0">
                <a:solidFill>
                  <a:schemeClr val="bg1"/>
                </a:solidFill>
                <a:latin typeface="Arial" panose="020B0604020202020204" pitchFamily="34" charset="0"/>
                <a:cs typeface="Arial" panose="020B0604020202020204" pitchFamily="34" charset="0"/>
              </a:rPr>
              <a:t>The IMCOM </a:t>
            </a:r>
            <a:r>
              <a:rPr lang="en-US" sz="2400" b="1" kern="0" dirty="0" smtClean="0">
                <a:solidFill>
                  <a:schemeClr val="bg1"/>
                </a:solidFill>
                <a:latin typeface="Arial" panose="020B0604020202020204" pitchFamily="34" charset="0"/>
                <a:cs typeface="Arial" panose="020B0604020202020204" pitchFamily="34" charset="0"/>
              </a:rPr>
              <a:t>Glossary</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
        <p:nvSpPr>
          <p:cNvPr id="8" name="TextBox 7"/>
          <p:cNvSpPr txBox="1"/>
          <p:nvPr/>
        </p:nvSpPr>
        <p:spPr>
          <a:xfrm>
            <a:off x="4658750" y="1010821"/>
            <a:ext cx="3653228" cy="4749890"/>
          </a:xfrm>
          <a:prstGeom prst="rect">
            <a:avLst/>
          </a:prstGeom>
          <a:noFill/>
        </p:spPr>
        <p:txBody>
          <a:bodyPr wrap="square" rtlCol="0">
            <a:spAutoFit/>
          </a:bodyPr>
          <a:lstStyle/>
          <a:p>
            <a: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t>Installation Reinforcing Support</a:t>
            </a:r>
            <a:b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b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Formerly called “Hub and spoke.” The mutual sharing of existing base operations services among installations.</a:t>
            </a:r>
          </a:p>
          <a:p>
            <a:pPr lvl="0"/>
            <a:endPar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lvl="0"/>
            <a: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t>Less with less</a:t>
            </a: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
            </a:r>
            <a:b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b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The realistic understanding that acknowledges with fewer personnel and less funding, IMCOM </a:t>
            </a:r>
            <a:r>
              <a:rPr lang="en-US" sz="10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 in support of senior commanders - must </a:t>
            </a: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make </a:t>
            </a:r>
            <a:r>
              <a:rPr lang="en-US" sz="10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difficult </a:t>
            </a:r>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decisions to determine </a:t>
            </a:r>
            <a:r>
              <a:rPr lang="en-US" sz="10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what to divest and reshape, in order to invest. </a:t>
            </a:r>
            <a:endPar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lvl="0"/>
            <a:endPar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On-boarding</a:t>
            </a:r>
            <a:b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The systematic and consistent approach to integrating new professionals into the organization. An important element of the IMCOM service culture initiative.</a:t>
            </a:r>
          </a:p>
          <a:p>
            <a:pPr lvl="0"/>
            <a:endPar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POM – Program Objective Memorandum</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A recommendation from the Services and Defense Agencies to the Office of the Secretary of Defense outlining how they plan to allocate resources to meet the Service Program Guidance and Defense Planning Guidance. It shows programmed needs for the next five years</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p>
          <a:p>
            <a:pPr lvl="0"/>
            <a:endPar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endPar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Rugged Professional </a:t>
            </a:r>
          </a:p>
          <a:p>
            <a:pPr lvl="0"/>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The Soldiers we support. Soldiers expect tough conditions and difficult missions; they must thrive in austere environments. A ready Army is made up of warriors experienced, trained, and prepared to win in a complex world. </a:t>
            </a:r>
          </a:p>
          <a:p>
            <a:pPr lvl="0"/>
            <a:endParaRPr lang="en-US" sz="11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6000"/>
              </a:lnSpc>
              <a:spcAft>
                <a:spcPts val="800"/>
              </a:spcAft>
            </a:pPr>
            <a:endParaRPr lang="en-US" sz="1100" b="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572655" y="974051"/>
            <a:ext cx="3513439" cy="5632311"/>
          </a:xfrm>
          <a:prstGeom prst="rect">
            <a:avLst/>
          </a:prstGeom>
        </p:spPr>
        <p:txBody>
          <a:bodyPr wrap="square">
            <a:spAutoFit/>
          </a:bodyPr>
          <a:lstStyle/>
          <a:p>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Complex and Globally-Dispersed Workforce</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a:r>
            <a:b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Refers to the IMCOM workforce, made from a diverse cross section of the world population. It includes members of virtually all races and age groups, both sexes, uniformed and civilian personnel, and foreign nationals dispersed throughout the globe.</a:t>
            </a:r>
          </a:p>
          <a:p>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Continuing </a:t>
            </a:r>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Resolution</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An appropriations bill that provides funding for operations, personnel, equipment and certain activities while a Federal Budget is being developed or approved.</a:t>
            </a:r>
          </a:p>
          <a:p>
            <a:pPr lvl="0"/>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r>
              <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Defense </a:t>
            </a:r>
            <a: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t>Performance Management and Appraisal (DPMAP)</a:t>
            </a:r>
            <a:b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The new DoD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 IMCOM rating </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system for appropriated fund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professionals.</a:t>
            </a:r>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endPar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Garrison</a:t>
            </a:r>
            <a:endPar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An Army organization using tables of distribution and allowance designed to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integrate and deliver base </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operations support activities on an installation. </a:t>
            </a:r>
          </a:p>
          <a:p>
            <a:pPr lvl="0"/>
            <a:endPar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lvl="0"/>
            <a:r>
              <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Incremental Funding</a:t>
            </a:r>
            <a:br>
              <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br>
            <a:r>
              <a:rPr lang="en-US" sz="10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Paying for or providing funds for services or purchases over time. Usually impacts the ability to save through economy of scale and requires increased administrative support.</a:t>
            </a:r>
          </a:p>
          <a:p>
            <a:pPr lvl="0"/>
            <a:endPar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r>
              <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Installation </a:t>
            </a:r>
          </a:p>
          <a:p>
            <a:r>
              <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rPr>
              <a:t>An aggregation of contiguous or near continuous, real property holdings under the jurisdiction of the DoD. </a:t>
            </a:r>
            <a:endParaRPr lang="en-US" sz="10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endPar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t>Installation </a:t>
            </a:r>
            <a:r>
              <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Funding Strategy</a:t>
            </a:r>
            <a:endPar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r>
              <a:rPr lang="en-US" sz="10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Divest, reshape, invest.</a:t>
            </a:r>
            <a:endParaRPr lang="en-US" sz="1000"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endParaRPr lang="en-US" sz="10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373634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95454"/>
            <a:ext cx="9144001" cy="849463"/>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a:t>
            </a: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Toolkit</a:t>
            </a:r>
          </a:p>
          <a:p>
            <a:pPr lvl="0" algn="ctr" eaLnBrk="0" fontAlgn="base" hangingPunct="0">
              <a:lnSpc>
                <a:spcPct val="90000"/>
              </a:lnSpc>
              <a:spcBef>
                <a:spcPct val="10000"/>
              </a:spcBef>
              <a:spcAft>
                <a:spcPct val="0"/>
              </a:spcAft>
            </a:pPr>
            <a:r>
              <a:rPr lang="en-US" sz="2400" b="1" kern="0" dirty="0">
                <a:solidFill>
                  <a:schemeClr val="bg1"/>
                </a:solidFill>
                <a:latin typeface="Arial" panose="020B0604020202020204" pitchFamily="34" charset="0"/>
                <a:cs typeface="Arial" panose="020B0604020202020204" pitchFamily="34" charset="0"/>
              </a:rPr>
              <a:t>The IMCOM </a:t>
            </a:r>
            <a:r>
              <a:rPr lang="en-US" sz="2400" b="1" kern="0" dirty="0" smtClean="0">
                <a:solidFill>
                  <a:schemeClr val="bg1"/>
                </a:solidFill>
                <a:latin typeface="Arial" panose="020B0604020202020204" pitchFamily="34" charset="0"/>
                <a:cs typeface="Arial" panose="020B0604020202020204" pitchFamily="34" charset="0"/>
              </a:rPr>
              <a:t>Glossary</a:t>
            </a:r>
            <a:endParaRPr lang="en-US" sz="24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
        <p:nvSpPr>
          <p:cNvPr id="7" name="TextBox 6"/>
          <p:cNvSpPr txBox="1"/>
          <p:nvPr/>
        </p:nvSpPr>
        <p:spPr>
          <a:xfrm>
            <a:off x="5084669" y="1710209"/>
            <a:ext cx="3509818" cy="3785652"/>
          </a:xfrm>
          <a:prstGeom prst="rect">
            <a:avLst/>
          </a:prstGeom>
          <a:noFill/>
        </p:spPr>
        <p:txBody>
          <a:bodyPr wrap="square" rtlCol="0">
            <a:spAutoFit/>
          </a:bodyPr>
          <a:lstStyle/>
          <a:p>
            <a:pPr lvl="0"/>
            <a:r>
              <a:rPr lang="en-US" sz="1000" b="1" dirty="0">
                <a:latin typeface="Arial" panose="020B0604020202020204" pitchFamily="34" charset="0"/>
                <a:cs typeface="Arial" panose="020B0604020202020204" pitchFamily="34" charset="0"/>
              </a:rPr>
              <a:t>Staff Director</a:t>
            </a:r>
          </a:p>
          <a:p>
            <a:r>
              <a:rPr lang="en-US" sz="1000" dirty="0">
                <a:latin typeface="Arial" panose="020B0604020202020204" pitchFamily="34" charset="0"/>
                <a:cs typeface="Arial" panose="020B0604020202020204" pitchFamily="34" charset="0"/>
              </a:rPr>
              <a:t>The military or civilian leader at IMCOM HQ who leads a staff directorate</a:t>
            </a:r>
            <a:r>
              <a:rPr lang="en-US" sz="1000" dirty="0" smtClean="0">
                <a:latin typeface="Arial" panose="020B0604020202020204" pitchFamily="34" charset="0"/>
                <a:cs typeface="Arial" panose="020B0604020202020204" pitchFamily="34" charset="0"/>
              </a:rPr>
              <a:t>.</a:t>
            </a:r>
          </a:p>
          <a:p>
            <a:endParaRPr lang="en-US" sz="1000" dirty="0">
              <a:latin typeface="Arial" panose="020B0604020202020204" pitchFamily="34" charset="0"/>
              <a:cs typeface="Arial" panose="020B0604020202020204" pitchFamily="34" charset="0"/>
            </a:endParaRPr>
          </a:p>
          <a:p>
            <a:pPr lvl="0"/>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Support Relationships</a:t>
            </a:r>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
            </a:r>
            <a:b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Describes </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the interaction between various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organizations in </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the Army. e.g., the interaction between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IMCOM-Readiness </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and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FORSCOM. ACOMs </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and their </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SCs at </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installations are supported commanders.</a:t>
            </a:r>
          </a:p>
          <a:p>
            <a:endPar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Supported Command</a:t>
            </a:r>
          </a:p>
          <a:p>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ACOM or ASCC the IMCOM Directorate supports.  </a:t>
            </a:r>
          </a:p>
          <a:p>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Supporting Command</a:t>
            </a:r>
          </a:p>
          <a:p>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IMCOM (IMCOM Directorates)</a:t>
            </a:r>
          </a:p>
          <a:p>
            <a:endPar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r>
              <a:rPr lang="en-US" sz="1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Year </a:t>
            </a:r>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of Execution</a:t>
            </a: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
            </a:r>
            <a:b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The fiscal year in which funds must be used</a:t>
            </a:r>
            <a:r>
              <a:rPr lang="en-US"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 While IMCOM maintains a 3-5 year planning horizon to minimize things like contract interruptions, the primary focus is executing programs in the current fiscal year. This focus allows IMCOM to assess and clarify program requirements. This quality data on execution informs the formulation of the POM. </a:t>
            </a:r>
            <a:endParaRPr lang="en-US" sz="1000" dirty="0">
              <a:solidFill>
                <a:prstClr val="black"/>
              </a:solidFill>
              <a:latin typeface="Arial" panose="020B0604020202020204" pitchFamily="34" charset="0"/>
              <a:cs typeface="Arial" panose="020B0604020202020204" pitchFamily="34" charset="0"/>
            </a:endParaRPr>
          </a:p>
        </p:txBody>
      </p:sp>
      <p:sp>
        <p:nvSpPr>
          <p:cNvPr id="9" name="TextBox 8"/>
          <p:cNvSpPr txBox="1"/>
          <p:nvPr/>
        </p:nvSpPr>
        <p:spPr>
          <a:xfrm>
            <a:off x="452442" y="1479377"/>
            <a:ext cx="4119557" cy="4247317"/>
          </a:xfrm>
          <a:prstGeom prst="rect">
            <a:avLst/>
          </a:prstGeom>
          <a:noFill/>
        </p:spPr>
        <p:txBody>
          <a:bodyPr wrap="square" rtlCol="0">
            <a:spAutoFit/>
          </a:bodyPr>
          <a:lstStyle/>
          <a:p>
            <a:endParaRPr lang="en-US" sz="1000" dirty="0">
              <a:solidFill>
                <a:prstClr val="black"/>
              </a:solidFill>
              <a:latin typeface="Arial" panose="020B0604020202020204" pitchFamily="34" charset="0"/>
              <a:ea typeface="Calibri" panose="020F0502020204030204" pitchFamily="34" charset="0"/>
              <a:cs typeface="Arial" panose="020B0604020202020204" pitchFamily="34" charset="0"/>
            </a:endParaRPr>
          </a:p>
          <a:p>
            <a:r>
              <a:rPr lang="en-US" sz="1000" b="1" dirty="0">
                <a:solidFill>
                  <a:prstClr val="black"/>
                </a:solidFill>
                <a:latin typeface="Arial" panose="020B0604020202020204" pitchFamily="34" charset="0"/>
                <a:ea typeface="Calibri" panose="020F0502020204030204" pitchFamily="34" charset="0"/>
                <a:cs typeface="Arial" panose="020B0604020202020204" pitchFamily="34" charset="0"/>
              </a:rPr>
              <a:t>Senior Commander (SC)</a:t>
            </a:r>
          </a:p>
          <a:p>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Normally the senior general officer at the installation. The SC’s mission is the care of Soldiers, Families, and Civilians, and to enable unit readiness. While the delegation of senior command authority is direct from HQDA, the SC will routinely resolve installation issues with the IMCOM Directorate and, as needed, the associated ACOM, ASCC, or DRU.</a:t>
            </a:r>
          </a:p>
          <a:p>
            <a:pPr lvl="0"/>
            <a:endPar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lvl="0"/>
            <a:r>
              <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Service </a:t>
            </a:r>
            <a: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t>Provider’s Forum</a:t>
            </a:r>
            <a:b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br>
            <a:r>
              <a:rPr lang="en-US" sz="1000" dirty="0">
                <a:solidFill>
                  <a:prstClr val="black"/>
                </a:solidFill>
                <a:latin typeface="Arial" panose="020B0604020202020204" pitchFamily="34" charset="0"/>
                <a:ea typeface="Calibri" panose="020F0502020204030204" pitchFamily="34" charset="0"/>
                <a:cs typeface="Arial" panose="020B0604020202020204" pitchFamily="34" charset="0"/>
              </a:rPr>
              <a:t>A recurring meeting where Commanding Generals of ASC</a:t>
            </a:r>
            <a:r>
              <a:rPr lang="en-US" sz="1000" dirty="0">
                <a:latin typeface="Arial" panose="020B0604020202020204" pitchFamily="34" charset="0"/>
                <a:cs typeface="Arial" panose="020B0604020202020204" pitchFamily="34" charset="0"/>
              </a:rPr>
              <a:t>, IMCOM, MEDCOM, MICC, </a:t>
            </a:r>
            <a:r>
              <a:rPr lang="en-US" sz="1000" dirty="0" smtClean="0">
                <a:latin typeface="Arial" panose="020B0604020202020204" pitchFamily="34" charset="0"/>
                <a:cs typeface="Arial" panose="020B0604020202020204" pitchFamily="34" charset="0"/>
              </a:rPr>
              <a:t>NETCOM, USACE and others meet to integrate </a:t>
            </a:r>
            <a:r>
              <a:rPr lang="en-US" sz="1000" dirty="0">
                <a:latin typeface="Arial" panose="020B0604020202020204" pitchFamily="34" charset="0"/>
                <a:cs typeface="Arial" panose="020B0604020202020204" pitchFamily="34" charset="0"/>
              </a:rPr>
              <a:t>efforts at an enterprise level</a:t>
            </a:r>
            <a:r>
              <a:rPr lang="en-US" sz="1000" dirty="0" smtClean="0">
                <a:latin typeface="Arial" panose="020B0604020202020204" pitchFamily="34" charset="0"/>
                <a:cs typeface="Arial" panose="020B0604020202020204" pitchFamily="34" charset="0"/>
              </a:rPr>
              <a:t>. Beginning in December 2017, the Vice Chief of Staff of the Army (VCSA) will chair the meeting occasionally.</a:t>
            </a:r>
            <a:endParaRPr lang="en-US" sz="1000" dirty="0">
              <a:latin typeface="Arial" panose="020B0604020202020204" pitchFamily="34" charset="0"/>
              <a:cs typeface="Arial" panose="020B0604020202020204" pitchFamily="34" charset="0"/>
            </a:endParaRPr>
          </a:p>
          <a:p>
            <a:pPr lvl="0"/>
            <a:endParaRPr lang="en-US" sz="1000" dirty="0">
              <a:latin typeface="Arial" panose="020B0604020202020204" pitchFamily="34" charset="0"/>
              <a:cs typeface="Arial" panose="020B0604020202020204" pitchFamily="34" charset="0"/>
            </a:endParaRPr>
          </a:p>
          <a:p>
            <a:pPr lvl="0"/>
            <a: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t>Spartan Plus WiFi</a:t>
            </a:r>
            <a:br>
              <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rPr>
            </a:br>
            <a:r>
              <a:rPr lang="en-US" sz="1000" dirty="0">
                <a:latin typeface="Arial" panose="020B0604020202020204" pitchFamily="34" charset="0"/>
                <a:cs typeface="Arial" panose="020B0604020202020204" pitchFamily="34" charset="0"/>
              </a:rPr>
              <a:t>Refers to the conditions Soldiers can expect to find while deployed or in austere enduring locations like Rodriguez Range in South </a:t>
            </a:r>
            <a:r>
              <a:rPr lang="en-US" sz="1000" dirty="0" smtClean="0">
                <a:latin typeface="Arial" panose="020B0604020202020204" pitchFamily="34" charset="0"/>
                <a:cs typeface="Arial" panose="020B0604020202020204" pitchFamily="34" charset="0"/>
              </a:rPr>
              <a:t>Korea, or Novo Selo in Bulgaria. </a:t>
            </a:r>
            <a:r>
              <a:rPr lang="en-US" sz="1000" dirty="0">
                <a:latin typeface="Arial" panose="020B0604020202020204" pitchFamily="34" charset="0"/>
                <a:cs typeface="Arial" panose="020B0604020202020204" pitchFamily="34" charset="0"/>
              </a:rPr>
              <a:t>The phrase recalls Greek warriors who lived a life of strict self-discipline marked by simplicity, frugality, and the avoidance of luxury and comfort. While deployed, Soldiers can expect a fitness facility with limited cardio and free weights, a place to sleep and conduct personal hygiene, baseline WiFi that may need to be rationed by unit leadership due to bandwidth, dining facility and laundry support, a common area that will include limited library, AFN TV, some sort of recreation equipment (billiards, darts, foosball), etc. </a:t>
            </a:r>
          </a:p>
          <a:p>
            <a:pPr lvl="0"/>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10085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95454"/>
            <a:ext cx="9144001" cy="787908"/>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a:t>
            </a: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Toolkit</a:t>
            </a:r>
          </a:p>
          <a:p>
            <a:pPr lvl="0" algn="ctr" eaLnBrk="0" fontAlgn="base" hangingPunct="0">
              <a:lnSpc>
                <a:spcPct val="90000"/>
              </a:lnSpc>
              <a:spcBef>
                <a:spcPct val="10000"/>
              </a:spcBef>
              <a:spcAft>
                <a:spcPct val="0"/>
              </a:spcAft>
            </a:pPr>
            <a:r>
              <a:rPr lang="en-US" sz="2000" b="1" kern="0" dirty="0" smtClean="0">
                <a:solidFill>
                  <a:schemeClr val="bg1"/>
                </a:solidFill>
                <a:latin typeface="Arial" panose="020B0604020202020204" pitchFamily="34" charset="0"/>
                <a:cs typeface="Arial" panose="020B0604020202020204" pitchFamily="34" charset="0"/>
              </a:rPr>
              <a:t>Current Topics</a:t>
            </a:r>
            <a:endParaRPr lang="en-US" sz="32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
        <p:nvSpPr>
          <p:cNvPr id="9" name="TextBox 8"/>
          <p:cNvSpPr txBox="1"/>
          <p:nvPr/>
        </p:nvSpPr>
        <p:spPr>
          <a:xfrm>
            <a:off x="681727" y="1907960"/>
            <a:ext cx="7714639" cy="2754600"/>
          </a:xfrm>
          <a:prstGeom prst="rect">
            <a:avLst/>
          </a:prstGeom>
          <a:noFill/>
        </p:spPr>
        <p:txBody>
          <a:bodyPr wrap="square" rtlCol="0">
            <a:spAutoFit/>
          </a:bodyPr>
          <a:lstStyle/>
          <a:p>
            <a:pPr algn="ctr"/>
            <a:r>
              <a:rPr lang="en-US" sz="45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Communication Guidance </a:t>
            </a:r>
          </a:p>
          <a:p>
            <a:pPr algn="ctr"/>
            <a:r>
              <a:rPr lang="en-US" sz="45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For Current Topics</a:t>
            </a:r>
          </a:p>
          <a:p>
            <a:pPr algn="ctr"/>
            <a:endPar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hlinkClick r:id="rId3"/>
            </a:endParaRPr>
          </a:p>
          <a:p>
            <a:pPr algn="ctr"/>
            <a:endPar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hlinkClick r:id="rId3"/>
            </a:endParaRPr>
          </a:p>
          <a:p>
            <a:pPr algn="ctr"/>
            <a:endPar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r>
              <a:rPr lang="en-US" sz="13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The IMCOM communication Toolkit is a living document and will be updated as circumstances warrant.</a:t>
            </a:r>
          </a:p>
        </p:txBody>
      </p:sp>
    </p:spTree>
    <p:extLst>
      <p:ext uri="{BB962C8B-B14F-4D97-AF65-F5344CB8AC3E}">
        <p14:creationId xmlns:p14="http://schemas.microsoft.com/office/powerpoint/2010/main" val="16341705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5061943" y="1313597"/>
            <a:ext cx="3748451" cy="450123"/>
          </a:xfrm>
          <a:prstGeom prst="rect">
            <a:avLst/>
          </a:prstGeom>
          <a:ln>
            <a:solidFill>
              <a:schemeClr val="tx1">
                <a:lumMod val="50000"/>
                <a:lumOff val="50000"/>
              </a:schemeClr>
            </a:solidFill>
          </a:ln>
        </p:spPr>
        <p:txBody>
          <a:bodyPr wrap="square" lIns="34290" tIns="34290" rIns="34290" bIns="34290">
            <a:spAutoFit/>
          </a:bodyPr>
          <a:lstStyle/>
          <a:p>
            <a:pPr marL="2381">
              <a:spcBef>
                <a:spcPts val="225"/>
              </a:spcBef>
            </a:pP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Primary Audience: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Retirement Services Offices, </a:t>
            </a:r>
            <a:r>
              <a:rPr lang="en-US" altLang="en-US" sz="825" dirty="0" smtClean="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Retired Soldier </a:t>
            </a:r>
            <a:r>
              <a:rPr lang="en-US" altLang="en-US" sz="825" dirty="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Councils, </a:t>
            </a:r>
            <a:r>
              <a:rPr lang="en-US" altLang="en-US" sz="825" dirty="0" smtClean="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Veteran </a:t>
            </a:r>
            <a:r>
              <a:rPr lang="en-US" altLang="en-US" sz="825" dirty="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Service Organizations (VSOs</a:t>
            </a:r>
            <a:r>
              <a:rPr lang="en-US" altLang="en-US" sz="825" dirty="0" smtClean="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 This </a:t>
            </a:r>
            <a:r>
              <a:rPr lang="en-US" altLang="en-US" sz="825" dirty="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audience is tied to our installations </a:t>
            </a:r>
            <a:r>
              <a:rPr lang="en-US" altLang="en-US" sz="825" dirty="0" smtClean="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by function, and have direct contact with potential volunteers. </a:t>
            </a:r>
            <a:endParaRPr lang="en-US" sz="825" b="1" dirty="0">
              <a:solidFill>
                <a:srgbClr val="272727"/>
              </a:solidFill>
              <a:latin typeface="Arial" panose="020B0604020202020204" pitchFamily="34" charset="0"/>
              <a:ea typeface="ヒラギノ角ゴ ProN W3" charset="-128"/>
              <a:cs typeface="Arial" panose="020B0604020202020204" pitchFamily="34" charset="0"/>
              <a:sym typeface="Gill Sans" charset="0"/>
            </a:endParaRPr>
          </a:p>
        </p:txBody>
      </p:sp>
      <p:pic>
        <p:nvPicPr>
          <p:cNvPr id="20" name="Picture 27" descr="IMCOMCrest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2057" y="1218255"/>
            <a:ext cx="979886" cy="97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
          <p:cNvSpPr>
            <a:spLocks/>
          </p:cNvSpPr>
          <p:nvPr/>
        </p:nvSpPr>
        <p:spPr bwMode="auto">
          <a:xfrm>
            <a:off x="333605" y="1320190"/>
            <a:ext cx="3748452"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IMCOM Organizational Goal(s): </a:t>
            </a:r>
            <a:r>
              <a:rPr lang="en-US" sz="825" dirty="0">
                <a:solidFill>
                  <a:schemeClr val="tx1"/>
                </a:solidFill>
              </a:rPr>
              <a:t>Integrate and deliver base support to enable readiness for a globally-responsive Army.</a:t>
            </a:r>
            <a:endPar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endParaRPr>
          </a:p>
        </p:txBody>
      </p:sp>
      <p:sp>
        <p:nvSpPr>
          <p:cNvPr id="22" name="Rectangle 5"/>
          <p:cNvSpPr>
            <a:spLocks/>
          </p:cNvSpPr>
          <p:nvPr/>
        </p:nvSpPr>
        <p:spPr bwMode="auto">
          <a:xfrm>
            <a:off x="333605" y="2477569"/>
            <a:ext cx="3748452"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Key Message: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Retirement Services Offices are uniquely positioned to connect Soldiers for Life with opportunities to volunteer locally.</a:t>
            </a:r>
          </a:p>
        </p:txBody>
      </p:sp>
      <p:sp>
        <p:nvSpPr>
          <p:cNvPr id="23" name="Rectangle 37"/>
          <p:cNvSpPr>
            <a:spLocks/>
          </p:cNvSpPr>
          <p:nvPr/>
        </p:nvSpPr>
        <p:spPr bwMode="auto">
          <a:xfrm>
            <a:off x="333606" y="1643656"/>
            <a:ext cx="3748451" cy="830997"/>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2222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197"/>
              </a:spcBef>
            </a:pP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Communications Goal: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Garrison Commanders, Retirement Services Offices (RSO) and garrison Public Affairs Offices will engage Retiree Councils, veteran and retired Soldiers and their spouses, and Veteran Service Organizations to increase understanding of current manpower and money shortfalls that are driving changes in the manner and amount of services on Army installations, and how volunteers can mitigate this impact.</a:t>
            </a:r>
          </a:p>
        </p:txBody>
      </p:sp>
      <p:sp>
        <p:nvSpPr>
          <p:cNvPr id="24" name="Rectangle 38"/>
          <p:cNvSpPr>
            <a:spLocks/>
          </p:cNvSpPr>
          <p:nvPr/>
        </p:nvSpPr>
        <p:spPr bwMode="auto">
          <a:xfrm>
            <a:off x="5059517" y="1917557"/>
            <a:ext cx="3753302"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225"/>
              </a:spcBef>
            </a:pP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Secondary Audiences: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ACS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Volunteer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Coordinators, IMCOM Professionals, and Veterans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and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Retired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Soldiers and their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Spouses</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(a group tied to us through their legacy of service). </a:t>
            </a:r>
            <a:endPar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endParaRPr>
          </a:p>
        </p:txBody>
      </p:sp>
      <p:sp>
        <p:nvSpPr>
          <p:cNvPr id="25" name="Rectangle 5"/>
          <p:cNvSpPr>
            <a:spLocks/>
          </p:cNvSpPr>
          <p:nvPr/>
        </p:nvSpPr>
        <p:spPr bwMode="auto">
          <a:xfrm>
            <a:off x="5061942" y="2354018"/>
            <a:ext cx="3748451"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End state: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Garrisons increase use of retired Soldiers, their spouses and veterans as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volunteers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to mitigate the impact of resourcing shortfalls on garrisons.</a:t>
            </a:r>
          </a:p>
        </p:txBody>
      </p:sp>
      <p:sp>
        <p:nvSpPr>
          <p:cNvPr id="27" name="Rectangle 3"/>
          <p:cNvSpPr>
            <a:spLocks/>
          </p:cNvSpPr>
          <p:nvPr/>
        </p:nvSpPr>
        <p:spPr bwMode="auto">
          <a:xfrm>
            <a:off x="333606" y="2808045"/>
            <a:ext cx="8476787" cy="704039"/>
          </a:xfrm>
          <a:prstGeom prst="rect">
            <a:avLst/>
          </a:prstGeom>
          <a:noFill/>
          <a:ln w="9525">
            <a:solidFill>
              <a:schemeClr val="tx1">
                <a:lumMod val="50000"/>
                <a:lumOff val="50000"/>
              </a:schemeClr>
            </a:solidFill>
            <a:miter lim="800000"/>
            <a:headEnd/>
            <a:tailEnd/>
          </a:ln>
        </p:spPr>
        <p:txBody>
          <a:bodyPr lIns="34290" tIns="34290" rIns="34290" bIns="34290">
            <a:spAutoFit/>
          </a:bodyPr>
          <a:lstStyle/>
          <a:p>
            <a:pPr marL="3508">
              <a:defRPr/>
            </a:pPr>
            <a:r>
              <a:rPr lang="en-US" sz="825" b="1" dirty="0" smtClean="0">
                <a:solidFill>
                  <a:srgbClr val="272727"/>
                </a:solidFill>
                <a:latin typeface="Arial" panose="020B0604020202020204" pitchFamily="34" charset="0"/>
                <a:cs typeface="Arial" pitchFamily="34" charset="0"/>
                <a:sym typeface="Arial Narrow" pitchFamily="34" charset="0"/>
              </a:rPr>
              <a:t>Strategy Statement: </a:t>
            </a:r>
            <a:r>
              <a:rPr lang="en-US" sz="825" dirty="0">
                <a:solidFill>
                  <a:srgbClr val="272727"/>
                </a:solidFill>
                <a:latin typeface="Arial" pitchFamily="34" charset="0"/>
                <a:cs typeface="Arial" pitchFamily="34" charset="0"/>
                <a:sym typeface="Arial Narrow" pitchFamily="34" charset="0"/>
              </a:rPr>
              <a:t>Veteran and retired Soldiers and their spouses have both a capacity and propensity to serve. IMCOM is uniquely positioned and empowered to connect these Soldiers for Life with opportunities to volunteer on the installation. Garrison leaders should use this guidance in community engagements to encourage the volunteer spirit at the local level. Garrison Public Affairs supports this through the community relations and command information programs, and social media. RSOs and garrison leaders have daily contact with local veteran and retired Soldier communities and can engage them to explore ways to serve. Soldiers for Life still wear the uniform in their hearts, and as IMCOM works to implement changes to program and service delivery at the local level, providing volunteer opportunities allows them to give back at a time when we really need their help. </a:t>
            </a:r>
          </a:p>
        </p:txBody>
      </p:sp>
      <p:sp>
        <p:nvSpPr>
          <p:cNvPr id="28" name="Rectangle 27"/>
          <p:cNvSpPr/>
          <p:nvPr/>
        </p:nvSpPr>
        <p:spPr>
          <a:xfrm>
            <a:off x="333604" y="3518307"/>
            <a:ext cx="8476788" cy="2042867"/>
          </a:xfrm>
          <a:prstGeom prst="rect">
            <a:avLst/>
          </a:prstGeom>
          <a:ln>
            <a:solidFill>
              <a:schemeClr val="tx1">
                <a:lumMod val="50000"/>
                <a:lumOff val="50000"/>
              </a:schemeClr>
            </a:solidFill>
          </a:ln>
        </p:spPr>
        <p:txBody>
          <a:bodyPr wrap="square" lIns="34290" tIns="34290" rIns="34290" bIns="34290">
            <a:spAutoFit/>
          </a:bodyPr>
          <a:lstStyle/>
          <a:p>
            <a:pPr>
              <a:spcAft>
                <a:spcPts val="450"/>
              </a:spcAft>
            </a:pPr>
            <a:r>
              <a:rPr lang="en-US" sz="825" b="1" dirty="0">
                <a:solidFill>
                  <a:srgbClr val="272727"/>
                </a:solidFill>
                <a:latin typeface="Arial" pitchFamily="34" charset="0"/>
                <a:cs typeface="Arial" pitchFamily="34" charset="0"/>
                <a:sym typeface="Arial Narrow" pitchFamily="34" charset="0"/>
              </a:rPr>
              <a:t>Talking Points:</a:t>
            </a:r>
          </a:p>
          <a:p>
            <a:pPr marL="171450" indent="-171450">
              <a:spcAft>
                <a:spcPts val="450"/>
              </a:spcAft>
              <a:buAutoNum type="arabicPeriod"/>
            </a:pP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We</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 as a Nation, are committed to taking care of our veteran and retired Soldiers. IMCOM is just part of the national team.</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IMCOM is not funded to provide installation services to veteran and retired Soldiers, but rather does so on a space available basis. </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We need help. IMCOM now receives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about a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billion dollars less per year and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is providing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programs and services with about 4,000 fewer people than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in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FY15. </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Volunteers have served proudly since the early years of our country, mending uniforms, caring for the sick and wounded, and comforting Families of fallen Soldiers.</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Volunteering is a great way to continue serving and to stay in touch with America’s Army.</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Through their dedicated service, volunteers transform military installations into communities. </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We welcome veteran and retired Soldiers and value their feedback.</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Volunteering means working with others to make a meaningful contribution to a better community.</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Veteran and retired Soldier volunteers have a unique opportunity to match their talents and interests with needs on the installation, to make a positive impact,, and to feel the satisfaction of contributing to the Army Team. </a:t>
            </a:r>
            <a:endParaRPr lang="en-US" sz="825" dirty="0">
              <a:solidFill>
                <a:srgbClr val="272727"/>
              </a:solidFill>
              <a:latin typeface="Arial" pitchFamily="34" charset="0"/>
              <a:cs typeface="Arial" pitchFamily="34" charset="0"/>
              <a:sym typeface="Arial Narrow" pitchFamily="34" charset="0"/>
            </a:endParaRPr>
          </a:p>
        </p:txBody>
      </p:sp>
      <p:sp>
        <p:nvSpPr>
          <p:cNvPr id="29" name="TextBox 28"/>
          <p:cNvSpPr txBox="1"/>
          <p:nvPr/>
        </p:nvSpPr>
        <p:spPr>
          <a:xfrm>
            <a:off x="3405185" y="5553669"/>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
        <p:nvSpPr>
          <p:cNvPr id="30" name="TextBox 11"/>
          <p:cNvSpPr txBox="1">
            <a:spLocks noChangeArrowheads="1"/>
          </p:cNvSpPr>
          <p:nvPr/>
        </p:nvSpPr>
        <p:spPr bwMode="auto">
          <a:xfrm>
            <a:off x="7953142" y="5567137"/>
            <a:ext cx="857250" cy="192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defTabSz="912813" eaLnBrk="0" hangingPunct="0">
              <a:defRPr sz="3100">
                <a:solidFill>
                  <a:srgbClr val="000000"/>
                </a:solidFill>
                <a:latin typeface="Gill Sans" charset="0"/>
                <a:ea typeface="ヒラギノ角ゴ ProN W3" charset="-128"/>
                <a:sym typeface="Gill Sans" charset="0"/>
              </a:defRPr>
            </a:lvl1pPr>
            <a:lvl2pPr marL="742950" indent="-285750" defTabSz="912813" eaLnBrk="0" hangingPunct="0">
              <a:defRPr sz="3100">
                <a:solidFill>
                  <a:srgbClr val="000000"/>
                </a:solidFill>
                <a:latin typeface="Gill Sans" charset="0"/>
                <a:ea typeface="ヒラギノ角ゴ ProN W3" charset="-128"/>
                <a:sym typeface="Gill Sans" charset="0"/>
              </a:defRPr>
            </a:lvl2pPr>
            <a:lvl3pPr marL="1143000" indent="-228600" defTabSz="912813" eaLnBrk="0" hangingPunct="0">
              <a:defRPr sz="3100">
                <a:solidFill>
                  <a:srgbClr val="000000"/>
                </a:solidFill>
                <a:latin typeface="Gill Sans" charset="0"/>
                <a:ea typeface="ヒラギノ角ゴ ProN W3" charset="-128"/>
                <a:sym typeface="Gill Sans" charset="0"/>
              </a:defRPr>
            </a:lvl3pPr>
            <a:lvl4pPr marL="1600200" indent="-228600" defTabSz="912813" eaLnBrk="0" hangingPunct="0">
              <a:defRPr sz="3100">
                <a:solidFill>
                  <a:srgbClr val="000000"/>
                </a:solidFill>
                <a:latin typeface="Gill Sans" charset="0"/>
                <a:ea typeface="ヒラギノ角ゴ ProN W3" charset="-128"/>
                <a:sym typeface="Gill Sans" charset="0"/>
              </a:defRPr>
            </a:lvl4pPr>
            <a:lvl5pPr marL="2057400" indent="-228600" defTabSz="912813" eaLnBrk="0" hangingPunct="0">
              <a:defRPr sz="3100">
                <a:solidFill>
                  <a:srgbClr val="000000"/>
                </a:solidFill>
                <a:latin typeface="Gill Sans" charset="0"/>
                <a:ea typeface="ヒラギノ角ゴ ProN W3" charset="-128"/>
                <a:sym typeface="Gill Sans" charset="0"/>
              </a:defRPr>
            </a:lvl5pPr>
            <a:lvl6pPr marL="25146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r" eaLnBrk="1" hangingPunct="1"/>
            <a:r>
              <a:rPr lang="en-US" altLang="en-US" sz="800" dirty="0" smtClean="0">
                <a:latin typeface="Arial" panose="020B0604020202020204" pitchFamily="34" charset="0"/>
                <a:cs typeface="Arial" panose="020B0604020202020204" pitchFamily="34" charset="0"/>
              </a:rPr>
              <a:t>20171001</a:t>
            </a:r>
            <a:endParaRPr lang="en-US" altLang="en-US" sz="800" dirty="0">
              <a:latin typeface="Arial" panose="020B0604020202020204" pitchFamily="34" charset="0"/>
              <a:cs typeface="Arial" panose="020B0604020202020204" pitchFamily="34" charset="0"/>
            </a:endParaRPr>
          </a:p>
        </p:txBody>
      </p:sp>
      <p:sp>
        <p:nvSpPr>
          <p:cNvPr id="31" name="TextBox 13"/>
          <p:cNvSpPr txBox="1">
            <a:spLocks noChangeArrowheads="1"/>
          </p:cNvSpPr>
          <p:nvPr/>
        </p:nvSpPr>
        <p:spPr bwMode="auto">
          <a:xfrm>
            <a:off x="333604" y="5557516"/>
            <a:ext cx="32004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00" dirty="0">
                <a:latin typeface="Arial" panose="020B0604020202020204" pitchFamily="34" charset="0"/>
                <a:cs typeface="Arial" panose="020B0604020202020204" pitchFamily="34" charset="0"/>
              </a:rPr>
              <a:t>Bill Costlow, IMPA, </a:t>
            </a:r>
            <a:r>
              <a:rPr lang="en-US" altLang="en-US" sz="800" dirty="0" smtClean="0">
                <a:latin typeface="Arial" panose="020B0604020202020204" pitchFamily="34" charset="0"/>
                <a:cs typeface="Arial" panose="020B0604020202020204" pitchFamily="34" charset="0"/>
              </a:rPr>
              <a:t>(210) 466-0708/William.r.costlow.civ@mail.mil</a:t>
            </a:r>
            <a:endParaRPr lang="en-US" altLang="en-US" sz="800" dirty="0">
              <a:latin typeface="Arial" panose="020B0604020202020204" pitchFamily="34" charset="0"/>
              <a:cs typeface="Arial" panose="020B0604020202020204" pitchFamily="34" charset="0"/>
            </a:endParaRPr>
          </a:p>
        </p:txBody>
      </p:sp>
      <p:sp>
        <p:nvSpPr>
          <p:cNvPr id="32" name="TextBox 11"/>
          <p:cNvSpPr txBox="1">
            <a:spLocks noChangeArrowheads="1"/>
          </p:cNvSpPr>
          <p:nvPr/>
        </p:nvSpPr>
        <p:spPr bwMode="auto">
          <a:xfrm>
            <a:off x="333604" y="963604"/>
            <a:ext cx="8476788" cy="35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0516" tIns="25258" rIns="50516" bIns="25258">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ctr" eaLnBrk="1" hangingPunct="1"/>
            <a:r>
              <a:rPr lang="en-US" altLang="en-US" sz="2000" b="1" dirty="0">
                <a:latin typeface="Arial" panose="020B0604020202020204" pitchFamily="34" charset="0"/>
                <a:cs typeface="Arial" panose="020B0604020202020204" pitchFamily="34" charset="0"/>
              </a:rPr>
              <a:t>IMCOM PAG on a Page: </a:t>
            </a:r>
            <a:r>
              <a:rPr lang="en-US" altLang="en-US" sz="2000" b="1" dirty="0" smtClean="0">
                <a:latin typeface="Arial" panose="020B0604020202020204" pitchFamily="34" charset="0"/>
                <a:cs typeface="Arial" panose="020B0604020202020204" pitchFamily="34" charset="0"/>
              </a:rPr>
              <a:t>Service-For-Life</a:t>
            </a:r>
            <a:endParaRPr lang="en-US" altLang="en-US" sz="2000" b="1" dirty="0">
              <a:latin typeface="Arial" panose="020B0604020202020204" pitchFamily="34" charset="0"/>
              <a:cs typeface="Arial" panose="020B0604020202020204" pitchFamily="34" charset="0"/>
            </a:endParaRPr>
          </a:p>
        </p:txBody>
      </p:sp>
      <p:sp>
        <p:nvSpPr>
          <p:cNvPr id="33" name="TextBox 32"/>
          <p:cNvSpPr txBox="1"/>
          <p:nvPr/>
        </p:nvSpPr>
        <p:spPr>
          <a:xfrm>
            <a:off x="3405184" y="820717"/>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Tree>
    <p:extLst>
      <p:ext uri="{BB962C8B-B14F-4D97-AF65-F5344CB8AC3E}">
        <p14:creationId xmlns:p14="http://schemas.microsoft.com/office/powerpoint/2010/main" val="2929062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5061943" y="1313597"/>
            <a:ext cx="3748451" cy="323165"/>
          </a:xfrm>
          <a:prstGeom prst="rect">
            <a:avLst/>
          </a:prstGeom>
          <a:ln>
            <a:solidFill>
              <a:schemeClr val="tx1">
                <a:lumMod val="50000"/>
                <a:lumOff val="50000"/>
              </a:schemeClr>
            </a:solidFill>
          </a:ln>
        </p:spPr>
        <p:txBody>
          <a:bodyPr wrap="square" lIns="34290" tIns="34290" rIns="34290" bIns="34290">
            <a:spAutoFit/>
          </a:bodyPr>
          <a:lstStyle/>
          <a:p>
            <a:pPr marL="2381">
              <a:spcBef>
                <a:spcPts val="225"/>
              </a:spcBef>
            </a:pP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Primary Audience: </a:t>
            </a:r>
            <a:r>
              <a:rPr lang="en-US" altLang="en-US" sz="825" dirty="0">
                <a:latin typeface="Arial" panose="020B0604020202020204" pitchFamily="34" charset="0"/>
                <a:cs typeface="Arial" panose="020B0604020202020204" pitchFamily="34" charset="0"/>
                <a:sym typeface="Arial Narrow" panose="020B0606020202030204" pitchFamily="34" charset="0"/>
              </a:rPr>
              <a:t>Senior Commanders/Senior Responsible Officers, ID Directors, Garrison Commanders</a:t>
            </a:r>
            <a:r>
              <a:rPr lang="en-US" sz="825" dirty="0">
                <a:latin typeface="Arial" panose="020B0604020202020204" pitchFamily="34" charset="0"/>
                <a:ea typeface="ヒラギノ角ゴ ProN W3" charset="-128"/>
                <a:cs typeface="Arial" panose="020B0604020202020204" pitchFamily="34" charset="0"/>
                <a:sym typeface="Arial Narrow" panose="020B0606020202030204" pitchFamily="34" charset="0"/>
              </a:rPr>
              <a:t>. </a:t>
            </a:r>
            <a:endParaRPr lang="en-US" sz="825" b="1" dirty="0">
              <a:latin typeface="Arial" panose="020B0604020202020204" pitchFamily="34" charset="0"/>
              <a:ea typeface="ヒラギノ角ゴ ProN W3" charset="-128"/>
              <a:cs typeface="Arial" panose="020B0604020202020204" pitchFamily="34" charset="0"/>
              <a:sym typeface="Gill Sans" charset="0"/>
            </a:endParaRPr>
          </a:p>
        </p:txBody>
      </p:sp>
      <p:pic>
        <p:nvPicPr>
          <p:cNvPr id="20" name="Picture 27" descr="IMCOMCrest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2057" y="1218255"/>
            <a:ext cx="979886" cy="97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
          <p:cNvSpPr>
            <a:spLocks/>
          </p:cNvSpPr>
          <p:nvPr/>
        </p:nvSpPr>
        <p:spPr bwMode="auto">
          <a:xfrm>
            <a:off x="333605" y="1320190"/>
            <a:ext cx="3748452"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IMCOM Organizational Goal(s): </a:t>
            </a:r>
            <a:r>
              <a:rPr lang="en-US" sz="825" dirty="0">
                <a:solidFill>
                  <a:schemeClr val="tx1"/>
                </a:solidFill>
              </a:rPr>
              <a:t>Integrate and deliver base support to enable readiness for a globally-responsive Army.</a:t>
            </a:r>
            <a:endPar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endParaRPr>
          </a:p>
        </p:txBody>
      </p:sp>
      <p:sp>
        <p:nvSpPr>
          <p:cNvPr id="22" name="Rectangle 5"/>
          <p:cNvSpPr>
            <a:spLocks/>
          </p:cNvSpPr>
          <p:nvPr/>
        </p:nvSpPr>
        <p:spPr bwMode="auto">
          <a:xfrm>
            <a:off x="333605" y="2477569"/>
            <a:ext cx="3748452"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Key Message: </a:t>
            </a:r>
            <a:r>
              <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rPr>
              <a:t>CR2Is will integrate and synchronize R2 initiatives at installations for SC/SROs</a:t>
            </a:r>
            <a:r>
              <a:rPr lang="en-US" sz="825" dirty="0">
                <a:solidFill>
                  <a:schemeClr val="tx1"/>
                </a:solidFill>
                <a:latin typeface="Arial" pitchFamily="34" charset="0"/>
                <a:cs typeface="Arial" pitchFamily="34" charset="0"/>
                <a:sym typeface="Arial Narrow" pitchFamily="34" charset="0"/>
              </a:rPr>
              <a:t>.</a:t>
            </a:r>
          </a:p>
        </p:txBody>
      </p:sp>
      <p:sp>
        <p:nvSpPr>
          <p:cNvPr id="23" name="Rectangle 37"/>
          <p:cNvSpPr>
            <a:spLocks/>
          </p:cNvSpPr>
          <p:nvPr/>
        </p:nvSpPr>
        <p:spPr bwMode="auto">
          <a:xfrm>
            <a:off x="333606" y="1841365"/>
            <a:ext cx="3748451"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2222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197"/>
              </a:spcBef>
            </a:pP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Communications Goal: </a:t>
            </a:r>
            <a:r>
              <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rPr>
              <a:t>Key stakeholders, understand the role of Community Readiness and Resiliency Integrators (CR2Is) with Ready and Resilient (R2) initiatives at installations.</a:t>
            </a:r>
          </a:p>
        </p:txBody>
      </p:sp>
      <p:sp>
        <p:nvSpPr>
          <p:cNvPr id="24" name="Rectangle 38"/>
          <p:cNvSpPr>
            <a:spLocks/>
          </p:cNvSpPr>
          <p:nvPr/>
        </p:nvSpPr>
        <p:spPr bwMode="auto">
          <a:xfrm>
            <a:off x="5059517" y="1711607"/>
            <a:ext cx="3753302" cy="704039"/>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225"/>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Secondary Audience: </a:t>
            </a:r>
            <a:r>
              <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rPr>
              <a:t>Garrison PAOs play a vital role in communicating Commander’s intent.  CR2Is will rely heavily on PAOs to inform audiences of R2 initiatives at installations.  Effective communication of R2 initiatives will require a solid relationship between CR2Is and PAOs and a shared understanding of Commander’s intent.</a:t>
            </a:r>
          </a:p>
        </p:txBody>
      </p:sp>
      <p:sp>
        <p:nvSpPr>
          <p:cNvPr id="25" name="Rectangle 5"/>
          <p:cNvSpPr>
            <a:spLocks/>
          </p:cNvSpPr>
          <p:nvPr/>
        </p:nvSpPr>
        <p:spPr bwMode="auto">
          <a:xfrm>
            <a:off x="5061942" y="2477588"/>
            <a:ext cx="3748451"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End state: </a:t>
            </a:r>
            <a:r>
              <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rPr>
              <a:t>Stakeholders and PAOs </a:t>
            </a:r>
            <a:r>
              <a:rPr lang="en-US" altLang="en-US" sz="825" dirty="0" smtClean="0">
                <a:solidFill>
                  <a:schemeClr val="tx1"/>
                </a:solidFill>
                <a:latin typeface="Arial" panose="020B0604020202020204" pitchFamily="34" charset="0"/>
                <a:cs typeface="Arial" panose="020B0604020202020204" pitchFamily="34" charset="0"/>
                <a:sym typeface="Arial Narrow" panose="020B0606020202030204" pitchFamily="34" charset="0"/>
              </a:rPr>
              <a:t>understand </a:t>
            </a:r>
            <a:r>
              <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rPr>
              <a:t>and enable CR2Is in </a:t>
            </a:r>
            <a:r>
              <a:rPr lang="en-US" altLang="en-US" sz="825" dirty="0" smtClean="0">
                <a:solidFill>
                  <a:schemeClr val="tx1"/>
                </a:solidFill>
                <a:latin typeface="Arial" panose="020B0604020202020204" pitchFamily="34" charset="0"/>
                <a:cs typeface="Arial" panose="020B0604020202020204" pitchFamily="34" charset="0"/>
                <a:sym typeface="Arial Narrow" panose="020B0606020202030204" pitchFamily="34" charset="0"/>
              </a:rPr>
              <a:t>health </a:t>
            </a:r>
            <a:r>
              <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rPr>
              <a:t>promotion efforts to integrate and synchronize R2 initiatives at installations.</a:t>
            </a:r>
          </a:p>
        </p:txBody>
      </p:sp>
      <p:sp>
        <p:nvSpPr>
          <p:cNvPr id="27" name="Rectangle 3"/>
          <p:cNvSpPr>
            <a:spLocks/>
          </p:cNvSpPr>
          <p:nvPr/>
        </p:nvSpPr>
        <p:spPr bwMode="auto">
          <a:xfrm>
            <a:off x="333606" y="2808045"/>
            <a:ext cx="8476787" cy="830997"/>
          </a:xfrm>
          <a:prstGeom prst="rect">
            <a:avLst/>
          </a:prstGeom>
          <a:noFill/>
          <a:ln w="9525">
            <a:solidFill>
              <a:schemeClr val="tx1">
                <a:lumMod val="50000"/>
                <a:lumOff val="50000"/>
              </a:schemeClr>
            </a:solidFill>
            <a:miter lim="800000"/>
            <a:headEnd/>
            <a:tailEnd/>
          </a:ln>
        </p:spPr>
        <p:txBody>
          <a:bodyPr lIns="34290" tIns="34290" rIns="34290" bIns="34290">
            <a:spAutoFit/>
          </a:bodyPr>
          <a:lstStyle/>
          <a:p>
            <a:pPr marL="3508">
              <a:spcBef>
                <a:spcPts val="221"/>
              </a:spcBef>
              <a:defRPr/>
            </a:pPr>
            <a:r>
              <a:rPr lang="en-US" sz="825" b="1" dirty="0">
                <a:latin typeface="Arial" pitchFamily="34" charset="0"/>
                <a:cs typeface="Arial" pitchFamily="34" charset="0"/>
                <a:sym typeface="Arial Narrow" pitchFamily="34" charset="0"/>
              </a:rPr>
              <a:t>Strategy Statement</a:t>
            </a:r>
            <a:r>
              <a:rPr lang="en-US" sz="825" b="1" dirty="0">
                <a:latin typeface="Arial" pitchFamily="34" charset="0"/>
                <a:cs typeface="Arial" pitchFamily="34" charset="0"/>
                <a:sym typeface="Franklin Gothic Book" pitchFamily="34" charset="0"/>
              </a:rPr>
              <a:t>: </a:t>
            </a:r>
            <a:r>
              <a:rPr lang="en-US" sz="825" dirty="0">
                <a:latin typeface="Arial" pitchFamily="34" charset="0"/>
                <a:cs typeface="Arial" pitchFamily="34" charset="0"/>
                <a:sym typeface="Franklin Gothic Book" pitchFamily="34" charset="0"/>
              </a:rPr>
              <a:t>The U.S. Army Manpower Analysis Agency’s (USAMAA) 2015 review of health promotion tasks found redundancies between HPO-supported activities in the CHPC process and other Army prevention activities.  The integration of installation services is an IMCOM task.  In order to reduce redundancies,  IMCOM CR2Is will support SC/SROs with a holistic functional approach towards health promotion and R2 integration.  SC/SROs will provide direction to CR2Is for integration of R2 initiatives at their installation.    CR2Is will merge CHPC tasks with prevention efforts, resulting in seamless integration of services with minimal disruption.  IMCOM integrates installation services best when it communicates support at the garrison level.  Conversations between IMCOM Directors, SCs, GCs and PAOs will help facilitate a shared understanding of Commander’s intent to make this effort successful.</a:t>
            </a:r>
          </a:p>
        </p:txBody>
      </p:sp>
      <p:sp>
        <p:nvSpPr>
          <p:cNvPr id="28" name="Rectangle 27"/>
          <p:cNvSpPr/>
          <p:nvPr/>
        </p:nvSpPr>
        <p:spPr>
          <a:xfrm>
            <a:off x="333604" y="3650115"/>
            <a:ext cx="8476788" cy="1533753"/>
          </a:xfrm>
          <a:prstGeom prst="rect">
            <a:avLst/>
          </a:prstGeom>
          <a:ln>
            <a:solidFill>
              <a:schemeClr val="tx1">
                <a:lumMod val="50000"/>
                <a:lumOff val="50000"/>
              </a:schemeClr>
            </a:solidFill>
          </a:ln>
        </p:spPr>
        <p:txBody>
          <a:bodyPr wrap="square" lIns="34290" tIns="34290" rIns="34290" bIns="34290">
            <a:spAutoFit/>
          </a:bodyPr>
          <a:lstStyle/>
          <a:p>
            <a:pPr>
              <a:spcAft>
                <a:spcPts val="450"/>
              </a:spcAft>
            </a:pPr>
            <a:r>
              <a:rPr lang="en-US" sz="825" b="1" dirty="0">
                <a:solidFill>
                  <a:srgbClr val="272727"/>
                </a:solidFill>
                <a:latin typeface="Arial" pitchFamily="34" charset="0"/>
                <a:cs typeface="Arial" pitchFamily="34" charset="0"/>
                <a:sym typeface="Arial Narrow" pitchFamily="34" charset="0"/>
              </a:rPr>
              <a:t>Talking Points:</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The health of Soldiers, Families and Civilians is key to readiness and remains a priority for the Army.  </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CR2Is will provide more efficient delivery of R2 services by synchronizing communications, resources and processes. </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CR2Is will integrate and synchronize multiple initiatives to improve the readiness and resilience of the Total Army – Soldiers, Families and Army Civilians.</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CR2Is will implement health/readiness initiatives which support the vision, mission, priorities and requirements of the SC/SRO.</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CR2Is will analyze and tailor R2 initiatives to fit the requirements of the installation in accordance with the tenants of Total Army Strong.</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CR2Is will streamline CHPC efforts with existing prevention initiatives and adjust resources to improve readiness.</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CR2Is will set the conditions to successfully transform R2 support for the next phase of the operation.</a:t>
            </a:r>
          </a:p>
        </p:txBody>
      </p:sp>
      <p:sp>
        <p:nvSpPr>
          <p:cNvPr id="29" name="TextBox 28"/>
          <p:cNvSpPr txBox="1"/>
          <p:nvPr/>
        </p:nvSpPr>
        <p:spPr>
          <a:xfrm>
            <a:off x="3405185" y="5553669"/>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
        <p:nvSpPr>
          <p:cNvPr id="30" name="TextBox 11"/>
          <p:cNvSpPr txBox="1">
            <a:spLocks noChangeArrowheads="1"/>
          </p:cNvSpPr>
          <p:nvPr/>
        </p:nvSpPr>
        <p:spPr bwMode="auto">
          <a:xfrm>
            <a:off x="7953142" y="5567137"/>
            <a:ext cx="857250" cy="192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defTabSz="912813" eaLnBrk="0" hangingPunct="0">
              <a:defRPr sz="3100">
                <a:solidFill>
                  <a:srgbClr val="000000"/>
                </a:solidFill>
                <a:latin typeface="Gill Sans" charset="0"/>
                <a:ea typeface="ヒラギノ角ゴ ProN W3" charset="-128"/>
                <a:sym typeface="Gill Sans" charset="0"/>
              </a:defRPr>
            </a:lvl1pPr>
            <a:lvl2pPr marL="742950" indent="-285750" defTabSz="912813" eaLnBrk="0" hangingPunct="0">
              <a:defRPr sz="3100">
                <a:solidFill>
                  <a:srgbClr val="000000"/>
                </a:solidFill>
                <a:latin typeface="Gill Sans" charset="0"/>
                <a:ea typeface="ヒラギノ角ゴ ProN W3" charset="-128"/>
                <a:sym typeface="Gill Sans" charset="0"/>
              </a:defRPr>
            </a:lvl2pPr>
            <a:lvl3pPr marL="1143000" indent="-228600" defTabSz="912813" eaLnBrk="0" hangingPunct="0">
              <a:defRPr sz="3100">
                <a:solidFill>
                  <a:srgbClr val="000000"/>
                </a:solidFill>
                <a:latin typeface="Gill Sans" charset="0"/>
                <a:ea typeface="ヒラギノ角ゴ ProN W3" charset="-128"/>
                <a:sym typeface="Gill Sans" charset="0"/>
              </a:defRPr>
            </a:lvl3pPr>
            <a:lvl4pPr marL="1600200" indent="-228600" defTabSz="912813" eaLnBrk="0" hangingPunct="0">
              <a:defRPr sz="3100">
                <a:solidFill>
                  <a:srgbClr val="000000"/>
                </a:solidFill>
                <a:latin typeface="Gill Sans" charset="0"/>
                <a:ea typeface="ヒラギノ角ゴ ProN W3" charset="-128"/>
                <a:sym typeface="Gill Sans" charset="0"/>
              </a:defRPr>
            </a:lvl4pPr>
            <a:lvl5pPr marL="2057400" indent="-228600" defTabSz="912813" eaLnBrk="0" hangingPunct="0">
              <a:defRPr sz="3100">
                <a:solidFill>
                  <a:srgbClr val="000000"/>
                </a:solidFill>
                <a:latin typeface="Gill Sans" charset="0"/>
                <a:ea typeface="ヒラギノ角ゴ ProN W3" charset="-128"/>
                <a:sym typeface="Gill Sans" charset="0"/>
              </a:defRPr>
            </a:lvl5pPr>
            <a:lvl6pPr marL="25146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r" eaLnBrk="1" hangingPunct="1"/>
            <a:r>
              <a:rPr lang="en-US" altLang="en-US" sz="800" dirty="0">
                <a:latin typeface="Arial" panose="020B0604020202020204" pitchFamily="34" charset="0"/>
                <a:cs typeface="Arial" panose="020B0604020202020204" pitchFamily="34" charset="0"/>
              </a:rPr>
              <a:t>20171001</a:t>
            </a:r>
          </a:p>
        </p:txBody>
      </p:sp>
      <p:sp>
        <p:nvSpPr>
          <p:cNvPr id="31" name="TextBox 13"/>
          <p:cNvSpPr txBox="1">
            <a:spLocks noChangeArrowheads="1"/>
          </p:cNvSpPr>
          <p:nvPr/>
        </p:nvSpPr>
        <p:spPr bwMode="auto">
          <a:xfrm>
            <a:off x="333604" y="5557516"/>
            <a:ext cx="32004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00" dirty="0">
                <a:latin typeface="Arial" panose="020B0604020202020204" pitchFamily="34" charset="0"/>
                <a:cs typeface="Arial" panose="020B0604020202020204" pitchFamily="34" charset="0"/>
              </a:rPr>
              <a:t>Nate Allen, IMPA, (210) 466-0687/nathaniel.d.allen.civ@mail.mil</a:t>
            </a:r>
          </a:p>
        </p:txBody>
      </p:sp>
      <p:sp>
        <p:nvSpPr>
          <p:cNvPr id="32" name="TextBox 11"/>
          <p:cNvSpPr txBox="1">
            <a:spLocks noChangeArrowheads="1"/>
          </p:cNvSpPr>
          <p:nvPr/>
        </p:nvSpPr>
        <p:spPr bwMode="auto">
          <a:xfrm>
            <a:off x="333604" y="963604"/>
            <a:ext cx="8476788" cy="35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0516" tIns="25258" rIns="50516" bIns="25258">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ctr" eaLnBrk="1" hangingPunct="1"/>
            <a:r>
              <a:rPr lang="en-US" altLang="en-US" sz="2000" b="1" dirty="0">
                <a:latin typeface="Arial" panose="020B0604020202020204" pitchFamily="34" charset="0"/>
                <a:cs typeface="Arial" panose="020B0604020202020204" pitchFamily="34" charset="0"/>
              </a:rPr>
              <a:t>IMCOM PAG on a Page: </a:t>
            </a:r>
            <a:r>
              <a:rPr lang="en-US" altLang="en-US" sz="1800" b="1" dirty="0">
                <a:latin typeface="Arial" panose="020B0604020202020204" pitchFamily="34" charset="0"/>
                <a:cs typeface="Arial" panose="020B0604020202020204" pitchFamily="34" charset="0"/>
              </a:rPr>
              <a:t>Community Ready and Resilient Integrator (CR2I)</a:t>
            </a:r>
          </a:p>
        </p:txBody>
      </p:sp>
      <p:sp>
        <p:nvSpPr>
          <p:cNvPr id="33" name="TextBox 32"/>
          <p:cNvSpPr txBox="1"/>
          <p:nvPr/>
        </p:nvSpPr>
        <p:spPr>
          <a:xfrm>
            <a:off x="3405184" y="820717"/>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Tree>
    <p:extLst>
      <p:ext uri="{BB962C8B-B14F-4D97-AF65-F5344CB8AC3E}">
        <p14:creationId xmlns:p14="http://schemas.microsoft.com/office/powerpoint/2010/main" val="1828464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72" name="Picture 27" descr="IMCOMCrest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2057" y="1218255"/>
            <a:ext cx="979886" cy="97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
          <p:cNvSpPr>
            <a:spLocks/>
          </p:cNvSpPr>
          <p:nvPr/>
        </p:nvSpPr>
        <p:spPr bwMode="auto">
          <a:xfrm>
            <a:off x="333606" y="1303694"/>
            <a:ext cx="3748452"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IMCOM Organizational Goal(s): </a:t>
            </a:r>
            <a:r>
              <a:rPr lang="en-US" sz="825" dirty="0">
                <a:solidFill>
                  <a:schemeClr val="tx1"/>
                </a:solidFill>
                <a:latin typeface="Arial" panose="020B0604020202020204" pitchFamily="34" charset="0"/>
                <a:cs typeface="Arial" panose="020B0604020202020204" pitchFamily="34" charset="0"/>
              </a:rPr>
              <a:t>Integrate and deliver base support to enable readiness for a globally-responsive Army.</a:t>
            </a:r>
            <a:endPar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endParaRPr>
          </a:p>
        </p:txBody>
      </p:sp>
      <p:sp>
        <p:nvSpPr>
          <p:cNvPr id="17" name="Rectangle 5"/>
          <p:cNvSpPr>
            <a:spLocks/>
          </p:cNvSpPr>
          <p:nvPr/>
        </p:nvSpPr>
        <p:spPr bwMode="auto">
          <a:xfrm>
            <a:off x="333606" y="2379899"/>
            <a:ext cx="3748452"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Key Message: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IMCOM has a long-term commitment to providing the best possible customer service to Soldiers, Families, and communities. E</a:t>
            </a:r>
            <a:r>
              <a:rPr lang="en-US" sz="825" dirty="0">
                <a:solidFill>
                  <a:srgbClr val="272727"/>
                </a:solidFill>
                <a:latin typeface="Arial" pitchFamily="34" charset="0"/>
                <a:cs typeface="Arial" pitchFamily="34" charset="0"/>
                <a:sym typeface="Arial Narrow" pitchFamily="34" charset="0"/>
              </a:rPr>
              <a:t>xcellence in customer service is a result of how an organization treats its employees.</a:t>
            </a:r>
            <a:endParaRPr lang="en-US" sz="825" dirty="0">
              <a:latin typeface="Arial" panose="020B0604020202020204" pitchFamily="34" charset="0"/>
              <a:cs typeface="Arial" panose="020B0604020202020204" pitchFamily="34" charset="0"/>
            </a:endParaRPr>
          </a:p>
        </p:txBody>
      </p:sp>
      <p:sp>
        <p:nvSpPr>
          <p:cNvPr id="18" name="Rectangle 37"/>
          <p:cNvSpPr>
            <a:spLocks/>
          </p:cNvSpPr>
          <p:nvPr/>
        </p:nvSpPr>
        <p:spPr bwMode="auto">
          <a:xfrm>
            <a:off x="333607" y="1705978"/>
            <a:ext cx="3748451" cy="577081"/>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2222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197"/>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Communications Goal: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Show IMCOM Civilian professionals that IMCOM leaders at all levels of the organization are committed to valuing, respecting and empowering the IMCOM workforce. Tell IMCOM customers about IMCOM’s commitment to a culture of superior customer service.</a:t>
            </a:r>
          </a:p>
        </p:txBody>
      </p:sp>
      <p:sp>
        <p:nvSpPr>
          <p:cNvPr id="19" name="Rectangle 38"/>
          <p:cNvSpPr>
            <a:spLocks/>
          </p:cNvSpPr>
          <p:nvPr/>
        </p:nvSpPr>
        <p:spPr bwMode="auto">
          <a:xfrm>
            <a:off x="5066793" y="1703350"/>
            <a:ext cx="3748451"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225"/>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Secondary Audiences: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IMCOM supported units, organizations, Soldiers and Families at 70+ installations across the IMCOM enterprise</a:t>
            </a:r>
          </a:p>
        </p:txBody>
      </p:sp>
      <p:sp>
        <p:nvSpPr>
          <p:cNvPr id="20" name="Rectangle 5"/>
          <p:cNvSpPr>
            <a:spLocks/>
          </p:cNvSpPr>
          <p:nvPr/>
        </p:nvSpPr>
        <p:spPr bwMode="auto">
          <a:xfrm>
            <a:off x="5061943" y="2123355"/>
            <a:ext cx="3748450" cy="704039"/>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l" eaLnBrk="1" hangingPunct="1"/>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End state: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IMCOM Civilian professionals understand that IMCOM leaders at all levels of the organization are committed to valuing, respecting and empowering the IMCOM workforce.  IMCOM supported organizations and customers understand IMCOM’s commitment to a culture of superior customer service.</a:t>
            </a:r>
          </a:p>
        </p:txBody>
      </p:sp>
      <p:sp>
        <p:nvSpPr>
          <p:cNvPr id="21" name="Rectangle 20"/>
          <p:cNvSpPr/>
          <p:nvPr/>
        </p:nvSpPr>
        <p:spPr>
          <a:xfrm>
            <a:off x="5061943" y="1305359"/>
            <a:ext cx="3748451" cy="323165"/>
          </a:xfrm>
          <a:prstGeom prst="rect">
            <a:avLst/>
          </a:prstGeom>
          <a:ln>
            <a:solidFill>
              <a:schemeClr val="tx1">
                <a:lumMod val="50000"/>
                <a:lumOff val="50000"/>
              </a:schemeClr>
            </a:solidFill>
          </a:ln>
        </p:spPr>
        <p:txBody>
          <a:bodyPr wrap="square" lIns="34290" tIns="34290" rIns="34290" bIns="34290">
            <a:spAutoFit/>
          </a:bodyPr>
          <a:lstStyle/>
          <a:p>
            <a:pPr marL="2381">
              <a:spcBef>
                <a:spcPts val="225"/>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Primary Audience: </a:t>
            </a:r>
            <a:r>
              <a:rPr lang="en-US" altLang="en-US" sz="825" dirty="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IMCOM Civilian professionals at every level and at every installation across the IMCOM enterprise.</a:t>
            </a:r>
            <a:endParaRPr lang="en-US" sz="825" b="1" dirty="0">
              <a:solidFill>
                <a:srgbClr val="272727"/>
              </a:solidFill>
              <a:latin typeface="Arial" panose="020B0604020202020204" pitchFamily="34" charset="0"/>
              <a:ea typeface="ヒラギノ角ゴ ProN W3" charset="-128"/>
              <a:cs typeface="Arial" panose="020B0604020202020204" pitchFamily="34" charset="0"/>
              <a:sym typeface="Gill Sans" charset="0"/>
            </a:endParaRPr>
          </a:p>
        </p:txBody>
      </p:sp>
      <p:sp>
        <p:nvSpPr>
          <p:cNvPr id="22" name="Rectangle 3"/>
          <p:cNvSpPr>
            <a:spLocks/>
          </p:cNvSpPr>
          <p:nvPr/>
        </p:nvSpPr>
        <p:spPr bwMode="auto">
          <a:xfrm>
            <a:off x="333606" y="2931615"/>
            <a:ext cx="8476787" cy="704039"/>
          </a:xfrm>
          <a:prstGeom prst="rect">
            <a:avLst/>
          </a:prstGeom>
          <a:noFill/>
          <a:ln w="9525">
            <a:solidFill>
              <a:schemeClr val="tx1">
                <a:lumMod val="50000"/>
                <a:lumOff val="50000"/>
              </a:schemeClr>
            </a:solidFill>
            <a:miter lim="800000"/>
            <a:headEnd/>
            <a:tailEnd/>
          </a:ln>
        </p:spPr>
        <p:txBody>
          <a:bodyPr lIns="34290" tIns="34290" rIns="34290" bIns="34290">
            <a:spAutoFit/>
          </a:bodyPr>
          <a:lstStyle/>
          <a:p>
            <a:pPr marL="3508">
              <a:defRPr/>
            </a:pPr>
            <a:r>
              <a:rPr lang="en-US" sz="825" b="1" dirty="0">
                <a:solidFill>
                  <a:srgbClr val="272727"/>
                </a:solidFill>
                <a:latin typeface="Arial" panose="020B0604020202020204" pitchFamily="34" charset="0"/>
                <a:cs typeface="Arial" pitchFamily="34" charset="0"/>
                <a:sym typeface="Arial Narrow" pitchFamily="34" charset="0"/>
              </a:rPr>
              <a:t>Strategy Statement: </a:t>
            </a:r>
            <a:r>
              <a:rPr lang="en-US" sz="825" dirty="0">
                <a:solidFill>
                  <a:srgbClr val="272727"/>
                </a:solidFill>
                <a:latin typeface="Arial" pitchFamily="34" charset="0"/>
                <a:cs typeface="Arial" pitchFamily="34" charset="0"/>
                <a:sym typeface="Arial Narrow" pitchFamily="34" charset="0"/>
              </a:rPr>
              <a:t>IMCOM Communicates best with its workforce and its customers at the local </a:t>
            </a:r>
            <a:r>
              <a:rPr lang="en-US" sz="825" dirty="0" smtClean="0">
                <a:solidFill>
                  <a:srgbClr val="272727"/>
                </a:solidFill>
                <a:latin typeface="Arial" pitchFamily="34" charset="0"/>
                <a:cs typeface="Arial" pitchFamily="34" charset="0"/>
                <a:sym typeface="Arial Narrow" pitchFamily="34" charset="0"/>
              </a:rPr>
              <a:t>installation </a:t>
            </a:r>
            <a:r>
              <a:rPr lang="en-US" sz="825" dirty="0">
                <a:solidFill>
                  <a:srgbClr val="272727"/>
                </a:solidFill>
                <a:latin typeface="Arial" pitchFamily="34" charset="0"/>
                <a:cs typeface="Arial" pitchFamily="34" charset="0"/>
                <a:sym typeface="Arial Narrow" pitchFamily="34" charset="0"/>
              </a:rPr>
              <a:t>level. IMCOM will leverage its network of information outlets managed by 300+ public affairs professionals at more than 70 installations to tell the IMCOM Service Culture </a:t>
            </a:r>
            <a:r>
              <a:rPr lang="en-US" sz="825" dirty="0" smtClean="0">
                <a:solidFill>
                  <a:srgbClr val="272727"/>
                </a:solidFill>
                <a:latin typeface="Arial" pitchFamily="34" charset="0"/>
                <a:cs typeface="Arial" pitchFamily="34" charset="0"/>
                <a:sym typeface="Arial Narrow" pitchFamily="34" charset="0"/>
              </a:rPr>
              <a:t>story </a:t>
            </a:r>
            <a:r>
              <a:rPr lang="en-US" sz="825" dirty="0">
                <a:solidFill>
                  <a:srgbClr val="272727"/>
                </a:solidFill>
                <a:latin typeface="Arial" pitchFamily="34" charset="0"/>
                <a:cs typeface="Arial" pitchFamily="34" charset="0"/>
                <a:sym typeface="Arial Narrow" pitchFamily="34" charset="0"/>
              </a:rPr>
              <a:t>in the most effective ways, using the most effective means on an installation-by-installation basis. The HQ IMCOM PAO will provide big-picture talking points and an SCI launch story. Public affairs leaders at each installation will develop local communication products to tailor the IMCOM SCI story to their workforce and key audiences. The HQ IMCOM PAO will provide support, communication products and information to IMCOM garrison PAOs as needed. HQ IMCOM PAO will work to help find a broader, Army-level audience for installation-level SCI success stories. </a:t>
            </a:r>
            <a:endParaRPr lang="en-US" sz="825" dirty="0">
              <a:solidFill>
                <a:srgbClr val="272727"/>
              </a:solidFill>
              <a:latin typeface="Arial" pitchFamily="34" charset="0"/>
              <a:cs typeface="Arial" pitchFamily="34" charset="0"/>
              <a:sym typeface="Franklin Gothic Book" pitchFamily="34" charset="0"/>
            </a:endParaRPr>
          </a:p>
        </p:txBody>
      </p:sp>
      <p:sp>
        <p:nvSpPr>
          <p:cNvPr id="23" name="Rectangle 22"/>
          <p:cNvSpPr/>
          <p:nvPr/>
        </p:nvSpPr>
        <p:spPr>
          <a:xfrm>
            <a:off x="333604" y="3732495"/>
            <a:ext cx="8476788" cy="1723549"/>
          </a:xfrm>
          <a:prstGeom prst="rect">
            <a:avLst/>
          </a:prstGeom>
          <a:ln>
            <a:solidFill>
              <a:schemeClr val="tx1">
                <a:lumMod val="50000"/>
                <a:lumOff val="50000"/>
              </a:schemeClr>
            </a:solidFill>
          </a:ln>
        </p:spPr>
        <p:txBody>
          <a:bodyPr wrap="square" lIns="34290" tIns="34290" rIns="34290" bIns="34290">
            <a:spAutoFit/>
          </a:bodyPr>
          <a:lstStyle/>
          <a:p>
            <a:pPr>
              <a:spcAft>
                <a:spcPts val="450"/>
              </a:spcAft>
            </a:pPr>
            <a:r>
              <a:rPr lang="en-US" sz="825" b="1" dirty="0">
                <a:solidFill>
                  <a:srgbClr val="272727"/>
                </a:solidFill>
                <a:latin typeface="Arial" pitchFamily="34" charset="0"/>
                <a:cs typeface="Arial" pitchFamily="34" charset="0"/>
                <a:sym typeface="Arial Narrow" pitchFamily="34" charset="0"/>
              </a:rPr>
              <a:t>Talking Points:</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IMCOM has a long-term commitment to providing the best possible customer service to Soldiers, Families, and communities.</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Excellence in customer service is a result of how an organization treats its employees.</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If employees have engaged and caring leaders, feel valued and respected for the work they do, are properly trained, and live the Army values, they will in turn pass forward this positive attitude to their customers and to their co-workers.</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All employees deserve respect and the basic tools needed to be successful, including proper on-boarding, performance standards, training opportunities, recognition programs, empowerment, and a commitment to hold one another accountable.</a:t>
            </a:r>
          </a:p>
          <a:p>
            <a:pPr marL="171450" indent="-171450">
              <a:spcAft>
                <a:spcPts val="450"/>
              </a:spcAft>
              <a:buAutoNum type="arabicPeriod"/>
            </a:pPr>
            <a:r>
              <a:rPr lang="en-US" sz="825" dirty="0">
                <a:solidFill>
                  <a:srgbClr val="272727"/>
                </a:solidFill>
                <a:latin typeface="Arial" pitchFamily="34" charset="0"/>
                <a:cs typeface="Arial" pitchFamily="34" charset="0"/>
                <a:sym typeface="Arial Narrow" pitchFamily="34" charset="0"/>
              </a:rPr>
              <a:t>We want to establish a culture where members of the IMCOM team take pride in the organization, fully understand and live by our organizational values, feel valued and respected, and are led by engaged and caring leaders.</a:t>
            </a:r>
          </a:p>
          <a:p>
            <a:pPr marL="171450" indent="-171450">
              <a:spcAft>
                <a:spcPts val="450"/>
              </a:spcAft>
              <a:buFontTx/>
              <a:buAutoNum type="arabicPeriod"/>
            </a:pPr>
            <a:r>
              <a:rPr lang="en-US" sz="825" dirty="0">
                <a:solidFill>
                  <a:srgbClr val="272727"/>
                </a:solidFill>
                <a:latin typeface="Arial" pitchFamily="34" charset="0"/>
                <a:cs typeface="Arial" pitchFamily="34" charset="0"/>
                <a:sym typeface="Arial Narrow" pitchFamily="34" charset="0"/>
              </a:rPr>
              <a:t>Creating a culture of excellence in customer service will take the combined effort and commitment of every IMCOM professional to be successful.</a:t>
            </a:r>
          </a:p>
        </p:txBody>
      </p:sp>
      <p:sp>
        <p:nvSpPr>
          <p:cNvPr id="24" name="TextBox 23"/>
          <p:cNvSpPr txBox="1"/>
          <p:nvPr/>
        </p:nvSpPr>
        <p:spPr>
          <a:xfrm>
            <a:off x="3405185" y="5553669"/>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
        <p:nvSpPr>
          <p:cNvPr id="25" name="TextBox 11"/>
          <p:cNvSpPr txBox="1">
            <a:spLocks noChangeArrowheads="1"/>
          </p:cNvSpPr>
          <p:nvPr/>
        </p:nvSpPr>
        <p:spPr bwMode="auto">
          <a:xfrm>
            <a:off x="7953142" y="5567137"/>
            <a:ext cx="857250" cy="192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defTabSz="912813" eaLnBrk="0" hangingPunct="0">
              <a:defRPr sz="3100">
                <a:solidFill>
                  <a:srgbClr val="000000"/>
                </a:solidFill>
                <a:latin typeface="Gill Sans" charset="0"/>
                <a:ea typeface="ヒラギノ角ゴ ProN W3" charset="-128"/>
                <a:sym typeface="Gill Sans" charset="0"/>
              </a:defRPr>
            </a:lvl1pPr>
            <a:lvl2pPr marL="742950" indent="-285750" defTabSz="912813" eaLnBrk="0" hangingPunct="0">
              <a:defRPr sz="3100">
                <a:solidFill>
                  <a:srgbClr val="000000"/>
                </a:solidFill>
                <a:latin typeface="Gill Sans" charset="0"/>
                <a:ea typeface="ヒラギノ角ゴ ProN W3" charset="-128"/>
                <a:sym typeface="Gill Sans" charset="0"/>
              </a:defRPr>
            </a:lvl2pPr>
            <a:lvl3pPr marL="1143000" indent="-228600" defTabSz="912813" eaLnBrk="0" hangingPunct="0">
              <a:defRPr sz="3100">
                <a:solidFill>
                  <a:srgbClr val="000000"/>
                </a:solidFill>
                <a:latin typeface="Gill Sans" charset="0"/>
                <a:ea typeface="ヒラギノ角ゴ ProN W3" charset="-128"/>
                <a:sym typeface="Gill Sans" charset="0"/>
              </a:defRPr>
            </a:lvl3pPr>
            <a:lvl4pPr marL="1600200" indent="-228600" defTabSz="912813" eaLnBrk="0" hangingPunct="0">
              <a:defRPr sz="3100">
                <a:solidFill>
                  <a:srgbClr val="000000"/>
                </a:solidFill>
                <a:latin typeface="Gill Sans" charset="0"/>
                <a:ea typeface="ヒラギノ角ゴ ProN W3" charset="-128"/>
                <a:sym typeface="Gill Sans" charset="0"/>
              </a:defRPr>
            </a:lvl4pPr>
            <a:lvl5pPr marL="2057400" indent="-228600" defTabSz="912813" eaLnBrk="0" hangingPunct="0">
              <a:defRPr sz="3100">
                <a:solidFill>
                  <a:srgbClr val="000000"/>
                </a:solidFill>
                <a:latin typeface="Gill Sans" charset="0"/>
                <a:ea typeface="ヒラギノ角ゴ ProN W3" charset="-128"/>
                <a:sym typeface="Gill Sans" charset="0"/>
              </a:defRPr>
            </a:lvl5pPr>
            <a:lvl6pPr marL="25146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r" eaLnBrk="1" hangingPunct="1"/>
            <a:r>
              <a:rPr lang="en-US" altLang="en-US" sz="800" dirty="0">
                <a:latin typeface="Arial" panose="020B0604020202020204" pitchFamily="34" charset="0"/>
                <a:cs typeface="Arial" panose="020B0604020202020204" pitchFamily="34" charset="0"/>
              </a:rPr>
              <a:t>20160309</a:t>
            </a:r>
          </a:p>
        </p:txBody>
      </p:sp>
      <p:sp>
        <p:nvSpPr>
          <p:cNvPr id="26" name="TextBox 13"/>
          <p:cNvSpPr txBox="1">
            <a:spLocks noChangeArrowheads="1"/>
          </p:cNvSpPr>
          <p:nvPr/>
        </p:nvSpPr>
        <p:spPr bwMode="auto">
          <a:xfrm>
            <a:off x="333604" y="5557516"/>
            <a:ext cx="32251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00" dirty="0">
                <a:latin typeface="Arial" panose="020B0604020202020204" pitchFamily="34" charset="0"/>
                <a:cs typeface="Arial" panose="020B0604020202020204" pitchFamily="34" charset="0"/>
              </a:rPr>
              <a:t>Scott Malcom, IMPA, </a:t>
            </a:r>
            <a:r>
              <a:rPr lang="en-US" altLang="en-US" sz="800" dirty="0" smtClean="0">
                <a:latin typeface="Arial" panose="020B0604020202020204" pitchFamily="34" charset="0"/>
                <a:cs typeface="Arial" panose="020B0604020202020204" pitchFamily="34" charset="0"/>
              </a:rPr>
              <a:t>(210) 466-0716/scott.f.malcom.civ@mail.mil</a:t>
            </a:r>
            <a:endParaRPr lang="en-US" altLang="en-US" sz="800" dirty="0">
              <a:latin typeface="Arial" panose="020B0604020202020204" pitchFamily="34" charset="0"/>
              <a:cs typeface="Arial" panose="020B0604020202020204" pitchFamily="34" charset="0"/>
            </a:endParaRPr>
          </a:p>
        </p:txBody>
      </p:sp>
      <p:sp>
        <p:nvSpPr>
          <p:cNvPr id="27" name="TextBox 11"/>
          <p:cNvSpPr txBox="1">
            <a:spLocks noChangeArrowheads="1"/>
          </p:cNvSpPr>
          <p:nvPr/>
        </p:nvSpPr>
        <p:spPr bwMode="auto">
          <a:xfrm>
            <a:off x="333604" y="963604"/>
            <a:ext cx="8476788" cy="35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0516" tIns="25258" rIns="50516" bIns="25258">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ctr" eaLnBrk="1" hangingPunct="1"/>
            <a:r>
              <a:rPr lang="en-US" altLang="en-US" sz="2000" b="1" dirty="0">
                <a:latin typeface="Arial" panose="020B0604020202020204" pitchFamily="34" charset="0"/>
                <a:cs typeface="Arial" panose="020B0604020202020204" pitchFamily="34" charset="0"/>
              </a:rPr>
              <a:t>IMCOM PAG on a Page: </a:t>
            </a:r>
            <a:r>
              <a:rPr lang="en-US" altLang="en-US" sz="2000" b="1" dirty="0" smtClean="0">
                <a:latin typeface="Arial" panose="020B0604020202020204" pitchFamily="34" charset="0"/>
                <a:cs typeface="Arial" panose="020B0604020202020204" pitchFamily="34" charset="0"/>
              </a:rPr>
              <a:t>Service Culture Campaign</a:t>
            </a:r>
            <a:endParaRPr lang="en-US" altLang="en-US" sz="2000" b="1" dirty="0">
              <a:latin typeface="Arial" panose="020B0604020202020204" pitchFamily="34" charset="0"/>
              <a:cs typeface="Arial" panose="020B0604020202020204" pitchFamily="34" charset="0"/>
            </a:endParaRPr>
          </a:p>
        </p:txBody>
      </p:sp>
      <p:sp>
        <p:nvSpPr>
          <p:cNvPr id="28" name="TextBox 27"/>
          <p:cNvSpPr txBox="1"/>
          <p:nvPr/>
        </p:nvSpPr>
        <p:spPr>
          <a:xfrm>
            <a:off x="3405184" y="820717"/>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Tree>
    <p:extLst>
      <p:ext uri="{BB962C8B-B14F-4D97-AF65-F5344CB8AC3E}">
        <p14:creationId xmlns:p14="http://schemas.microsoft.com/office/powerpoint/2010/main" val="1905911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7" descr="IMCOMCrest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2057" y="1218255"/>
            <a:ext cx="979886" cy="97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
          <p:cNvSpPr>
            <a:spLocks/>
          </p:cNvSpPr>
          <p:nvPr/>
        </p:nvSpPr>
        <p:spPr bwMode="auto">
          <a:xfrm>
            <a:off x="333606" y="1303694"/>
            <a:ext cx="3748452"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IMCOM Organizational Goal(s): </a:t>
            </a:r>
            <a:r>
              <a:rPr lang="en-US" sz="825" dirty="0">
                <a:solidFill>
                  <a:schemeClr val="tx1"/>
                </a:solidFill>
                <a:latin typeface="Arial" panose="020B0604020202020204" pitchFamily="34" charset="0"/>
                <a:cs typeface="Arial" panose="020B0604020202020204" pitchFamily="34" charset="0"/>
              </a:rPr>
              <a:t>Integrate and deliver base support to enable readiness for a globally-responsive Army.</a:t>
            </a:r>
            <a:endPar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endParaRPr>
          </a:p>
        </p:txBody>
      </p:sp>
      <p:sp>
        <p:nvSpPr>
          <p:cNvPr id="21" name="Rectangle 5"/>
          <p:cNvSpPr>
            <a:spLocks/>
          </p:cNvSpPr>
          <p:nvPr/>
        </p:nvSpPr>
        <p:spPr bwMode="auto">
          <a:xfrm>
            <a:off x="333606" y="2256329"/>
            <a:ext cx="3748452" cy="580159"/>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Key Message: </a:t>
            </a:r>
            <a:r>
              <a:rPr lang="en-US" sz="830" dirty="0" smtClean="0"/>
              <a:t>Garrison installation support service contracts that are converted to Intergovernmental Support Agreements (IGSAs) average a 25% savings to </a:t>
            </a:r>
            <a:r>
              <a:rPr lang="en-US" sz="830" dirty="0" smtClean="0">
                <a:solidFill>
                  <a:schemeClr val="tx1"/>
                </a:solidFill>
              </a:rPr>
              <a:t>IMCOM. IMCOM Commanding General encourages garrisons efforts to look </a:t>
            </a:r>
            <a:r>
              <a:rPr lang="en-US" sz="830" dirty="0" smtClean="0"/>
              <a:t>for IGSA opportunities.</a:t>
            </a:r>
            <a:endParaRPr lang="en-US" sz="830" dirty="0">
              <a:cs typeface="Arial" panose="020B0604020202020204" pitchFamily="34" charset="0"/>
            </a:endParaRPr>
          </a:p>
        </p:txBody>
      </p:sp>
      <p:sp>
        <p:nvSpPr>
          <p:cNvPr id="22" name="Rectangle 37"/>
          <p:cNvSpPr>
            <a:spLocks/>
          </p:cNvSpPr>
          <p:nvPr/>
        </p:nvSpPr>
        <p:spPr bwMode="auto">
          <a:xfrm>
            <a:off x="333607" y="1705978"/>
            <a:ext cx="3748451"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2222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197"/>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Communications Goal: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Garrison Commanders,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senior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members of their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staffs,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and municipal and elected leaders will understand the value and potential savings of public-public partnerships. </a:t>
            </a:r>
          </a:p>
        </p:txBody>
      </p:sp>
      <p:sp>
        <p:nvSpPr>
          <p:cNvPr id="23" name="Rectangle 38"/>
          <p:cNvSpPr>
            <a:spLocks/>
          </p:cNvSpPr>
          <p:nvPr/>
        </p:nvSpPr>
        <p:spPr bwMode="auto">
          <a:xfrm>
            <a:off x="5061941" y="2034461"/>
            <a:ext cx="3748451" cy="196208"/>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225"/>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Secondary Audiences: </a:t>
            </a: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C</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ommunity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leaders,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reporters</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bloggers.</a:t>
            </a:r>
            <a:endPar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endParaRPr>
          </a:p>
        </p:txBody>
      </p:sp>
      <p:sp>
        <p:nvSpPr>
          <p:cNvPr id="24" name="Rectangle 5"/>
          <p:cNvSpPr>
            <a:spLocks/>
          </p:cNvSpPr>
          <p:nvPr/>
        </p:nvSpPr>
        <p:spPr bwMode="auto">
          <a:xfrm>
            <a:off x="5061943" y="2511783"/>
            <a:ext cx="3748450" cy="324704"/>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End state: </a:t>
            </a:r>
            <a:r>
              <a:rPr lang="en-US" altLang="en-US" sz="830" dirty="0">
                <a:solidFill>
                  <a:schemeClr val="tx1"/>
                </a:solidFill>
                <a:latin typeface="Arial" panose="020B0604020202020204" pitchFamily="34" charset="0"/>
                <a:cs typeface="Arial" panose="020B0604020202020204" pitchFamily="34" charset="0"/>
              </a:rPr>
              <a:t>A</a:t>
            </a:r>
            <a:r>
              <a:rPr lang="en-US" sz="830" dirty="0">
                <a:solidFill>
                  <a:schemeClr val="tx1"/>
                </a:solidFill>
                <a:latin typeface="Arial" panose="020B0604020202020204" pitchFamily="34" charset="0"/>
                <a:cs typeface="Arial" panose="020B0604020202020204" pitchFamily="34" charset="0"/>
              </a:rPr>
              <a:t>n institutionalized mindset that incorporates public-public partnerships to enhance mission readiness in an era of reduced resources. </a:t>
            </a:r>
          </a:p>
        </p:txBody>
      </p:sp>
      <p:sp>
        <p:nvSpPr>
          <p:cNvPr id="25" name="Rectangle 24"/>
          <p:cNvSpPr/>
          <p:nvPr/>
        </p:nvSpPr>
        <p:spPr>
          <a:xfrm>
            <a:off x="5061943" y="1305359"/>
            <a:ext cx="3748451" cy="450123"/>
          </a:xfrm>
          <a:prstGeom prst="rect">
            <a:avLst/>
          </a:prstGeom>
          <a:ln>
            <a:solidFill>
              <a:schemeClr val="tx1">
                <a:lumMod val="50000"/>
                <a:lumOff val="50000"/>
              </a:schemeClr>
            </a:solidFill>
          </a:ln>
        </p:spPr>
        <p:txBody>
          <a:bodyPr wrap="square" lIns="34290" tIns="34290" rIns="34290" bIns="34290">
            <a:spAutoFit/>
          </a:bodyPr>
          <a:lstStyle/>
          <a:p>
            <a:pPr marL="2381">
              <a:spcBef>
                <a:spcPts val="225"/>
              </a:spcBef>
            </a:pP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Primary Audience: </a:t>
            </a:r>
            <a:r>
              <a:rPr lang="en-US" altLang="en-US" sz="825" dirty="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Garrison staff: contract, agreement, and resource managers; DPW, SJA, PAO, and Army Commanders. Public partners: any agency or instrumentality of a local or State government. </a:t>
            </a:r>
          </a:p>
        </p:txBody>
      </p:sp>
      <p:sp>
        <p:nvSpPr>
          <p:cNvPr id="26" name="Rectangle 3"/>
          <p:cNvSpPr>
            <a:spLocks/>
          </p:cNvSpPr>
          <p:nvPr/>
        </p:nvSpPr>
        <p:spPr bwMode="auto">
          <a:xfrm>
            <a:off x="333605" y="2914538"/>
            <a:ext cx="8476787" cy="196208"/>
          </a:xfrm>
          <a:prstGeom prst="rect">
            <a:avLst/>
          </a:prstGeom>
          <a:noFill/>
          <a:ln w="9525">
            <a:solidFill>
              <a:schemeClr val="tx1">
                <a:lumMod val="50000"/>
                <a:lumOff val="50000"/>
              </a:schemeClr>
            </a:solidFill>
            <a:miter lim="800000"/>
            <a:headEnd/>
            <a:tailEnd/>
          </a:ln>
        </p:spPr>
        <p:txBody>
          <a:bodyPr lIns="34290" tIns="34290" rIns="34290" bIns="34290">
            <a:spAutoFit/>
          </a:bodyPr>
          <a:lstStyle/>
          <a:p>
            <a:pPr marL="3508">
              <a:defRPr/>
            </a:pPr>
            <a:r>
              <a:rPr lang="en-US" sz="825" b="1" dirty="0" smtClean="0">
                <a:solidFill>
                  <a:srgbClr val="272727"/>
                </a:solidFill>
                <a:latin typeface="Arial" panose="020B0604020202020204" pitchFamily="34" charset="0"/>
                <a:cs typeface="Arial" pitchFamily="34" charset="0"/>
                <a:sym typeface="Arial Narrow" pitchFamily="34" charset="0"/>
              </a:rPr>
              <a:t>Strategy Statement: </a:t>
            </a:r>
            <a:r>
              <a:rPr lang="en-US" sz="825" dirty="0">
                <a:solidFill>
                  <a:srgbClr val="272727"/>
                </a:solidFill>
                <a:latin typeface="Arial" pitchFamily="34" charset="0"/>
                <a:cs typeface="Arial" pitchFamily="34" charset="0"/>
                <a:sym typeface="Arial Narrow" pitchFamily="34" charset="0"/>
              </a:rPr>
              <a:t>Garrison staff members will engage with their local and state counterparts and open a dialog to explore IGSA opportunities. </a:t>
            </a:r>
            <a:endParaRPr lang="en-US" sz="825" dirty="0">
              <a:solidFill>
                <a:srgbClr val="272727"/>
              </a:solidFill>
              <a:latin typeface="Arial" pitchFamily="34" charset="0"/>
              <a:cs typeface="Arial" pitchFamily="34" charset="0"/>
              <a:sym typeface="Franklin Gothic Book" pitchFamily="34" charset="0"/>
            </a:endParaRPr>
          </a:p>
        </p:txBody>
      </p:sp>
      <p:sp>
        <p:nvSpPr>
          <p:cNvPr id="27" name="Rectangle 26"/>
          <p:cNvSpPr/>
          <p:nvPr/>
        </p:nvSpPr>
        <p:spPr>
          <a:xfrm>
            <a:off x="333604" y="3188797"/>
            <a:ext cx="8476788" cy="2394758"/>
          </a:xfrm>
          <a:prstGeom prst="rect">
            <a:avLst/>
          </a:prstGeom>
          <a:ln>
            <a:solidFill>
              <a:schemeClr val="tx1">
                <a:lumMod val="50000"/>
                <a:lumOff val="50000"/>
              </a:schemeClr>
            </a:solidFill>
          </a:ln>
        </p:spPr>
        <p:txBody>
          <a:bodyPr wrap="square" lIns="34290" tIns="34290" rIns="34290" bIns="34290">
            <a:spAutoFit/>
          </a:bodyPr>
          <a:lstStyle/>
          <a:p>
            <a:pPr>
              <a:spcAft>
                <a:spcPts val="450"/>
              </a:spcAft>
            </a:pPr>
            <a:r>
              <a:rPr lang="en-US" sz="825" b="1" dirty="0" smtClean="0">
                <a:solidFill>
                  <a:srgbClr val="272727"/>
                </a:solidFill>
                <a:latin typeface="Arial" pitchFamily="34" charset="0"/>
                <a:cs typeface="Arial" pitchFamily="34" charset="0"/>
                <a:sym typeface="Arial Narrow" pitchFamily="34" charset="0"/>
              </a:rPr>
              <a:t>Talking Points:</a:t>
            </a:r>
          </a:p>
          <a:p>
            <a:pPr marL="171450" indent="-171450">
              <a:spcAft>
                <a:spcPts val="345"/>
              </a:spcAft>
              <a:buFontTx/>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IGSAs are a vital component of reshaping to identify and harvest resources. On average, the Army realizes a 25% cost reduction for installation support services provided through IGSAs with local or state government partners. </a:t>
            </a:r>
          </a:p>
          <a:p>
            <a:pPr marL="171450" indent="-171450">
              <a:spcAft>
                <a:spcPts val="345"/>
              </a:spcAft>
              <a:buFontTx/>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IGSAs represent a way of partnering to provide, receive, or share installation support services. IGSAs are not contracts, they are public-public partnerships. </a:t>
            </a:r>
          </a:p>
          <a:p>
            <a:pPr marL="171450" indent="-171450">
              <a:spcAft>
                <a:spcPts val="345"/>
              </a:spcAft>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Army leaders acknowledge the important roles played by contracting partners.  IGSA’s are not meant to replace contracts or contractors, but are cooperative way to strengthen our communities while enabling readiness in a cost-effective manner.</a:t>
            </a:r>
          </a:p>
          <a:p>
            <a:pPr marL="171450" indent="-171450">
              <a:spcAft>
                <a:spcPts val="345"/>
              </a:spcAft>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IGSAs serve the interest of the Army if they enhance mission readiness or create efficiencies and economies of scale. </a:t>
            </a:r>
          </a:p>
          <a:p>
            <a:pPr marL="171450" indent="-171450">
              <a:spcAft>
                <a:spcPts val="345"/>
              </a:spcAft>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HQ IMCOM is currently running a multi-million dollar IGSA program, resulting in significant cost savings and avoidance. </a:t>
            </a:r>
          </a:p>
          <a:p>
            <a:pPr marL="171450" indent="-171450">
              <a:spcAft>
                <a:spcPts val="345"/>
              </a:spcAft>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The goal of the IGSA program is to enhance mission viability and improve quality of service for Soldiers while implementing collaborative projects that reduce redundancies, costs, and risks through relationships that provide mutual value to the government and local communities.</a:t>
            </a:r>
          </a:p>
          <a:p>
            <a:pPr marL="171450" indent="-171450">
              <a:spcAft>
                <a:spcPts val="345"/>
              </a:spcAft>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IGSAs may be entered into on a sole source basis between the U.S. Army and the public partner. IGSAs are not required to use Davis-Bacon or Service Contract rates and may employ the wage rates paid by the State or local government. </a:t>
            </a:r>
          </a:p>
          <a:p>
            <a:pPr marL="171450" indent="-171450">
              <a:spcAft>
                <a:spcPts val="345"/>
              </a:spcAft>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IGSAs provide relief from the rigor and complexity of the Federal Acquisition Regulations that govern traditional procurement contracts. </a:t>
            </a:r>
          </a:p>
          <a:p>
            <a:pPr marL="171450" indent="-171450">
              <a:spcAft>
                <a:spcPts val="345"/>
              </a:spcAft>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IGSAs cannot be used for security guard or fire fighting functions. </a:t>
            </a:r>
          </a:p>
          <a:p>
            <a:pPr marL="171450" indent="-171450">
              <a:spcAft>
                <a:spcPts val="345"/>
              </a:spcAft>
              <a:buAutoNum type="arabicPeriod"/>
            </a:pPr>
            <a:r>
              <a:rPr lang="en-US" altLang="en-US" sz="830" dirty="0">
                <a:solidFill>
                  <a:srgbClr val="272727"/>
                </a:solidFill>
                <a:latin typeface="Arial" panose="020B0604020202020204" pitchFamily="34" charset="0"/>
                <a:cs typeface="Arial" panose="020B0604020202020204" pitchFamily="34" charset="0"/>
                <a:sym typeface="Arial Narrow" panose="020B0606020202030204" pitchFamily="34" charset="0"/>
              </a:rPr>
              <a:t> Not all partnership concepts will result in an IGSA. We must explore the entire partnership spectrum to maximize partnership benefits. </a:t>
            </a:r>
          </a:p>
        </p:txBody>
      </p:sp>
      <p:sp>
        <p:nvSpPr>
          <p:cNvPr id="28" name="TextBox 27"/>
          <p:cNvSpPr txBox="1"/>
          <p:nvPr/>
        </p:nvSpPr>
        <p:spPr>
          <a:xfrm>
            <a:off x="3405185" y="5553669"/>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
        <p:nvSpPr>
          <p:cNvPr id="29" name="TextBox 11"/>
          <p:cNvSpPr txBox="1">
            <a:spLocks noChangeArrowheads="1"/>
          </p:cNvSpPr>
          <p:nvPr/>
        </p:nvSpPr>
        <p:spPr bwMode="auto">
          <a:xfrm>
            <a:off x="7953142" y="5567137"/>
            <a:ext cx="857250" cy="192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defTabSz="912813" eaLnBrk="0" hangingPunct="0">
              <a:defRPr sz="3100">
                <a:solidFill>
                  <a:srgbClr val="000000"/>
                </a:solidFill>
                <a:latin typeface="Gill Sans" charset="0"/>
                <a:ea typeface="ヒラギノ角ゴ ProN W3" charset="-128"/>
                <a:sym typeface="Gill Sans" charset="0"/>
              </a:defRPr>
            </a:lvl1pPr>
            <a:lvl2pPr marL="742950" indent="-285750" defTabSz="912813" eaLnBrk="0" hangingPunct="0">
              <a:defRPr sz="3100">
                <a:solidFill>
                  <a:srgbClr val="000000"/>
                </a:solidFill>
                <a:latin typeface="Gill Sans" charset="0"/>
                <a:ea typeface="ヒラギノ角ゴ ProN W3" charset="-128"/>
                <a:sym typeface="Gill Sans" charset="0"/>
              </a:defRPr>
            </a:lvl2pPr>
            <a:lvl3pPr marL="1143000" indent="-228600" defTabSz="912813" eaLnBrk="0" hangingPunct="0">
              <a:defRPr sz="3100">
                <a:solidFill>
                  <a:srgbClr val="000000"/>
                </a:solidFill>
                <a:latin typeface="Gill Sans" charset="0"/>
                <a:ea typeface="ヒラギノ角ゴ ProN W3" charset="-128"/>
                <a:sym typeface="Gill Sans" charset="0"/>
              </a:defRPr>
            </a:lvl3pPr>
            <a:lvl4pPr marL="1600200" indent="-228600" defTabSz="912813" eaLnBrk="0" hangingPunct="0">
              <a:defRPr sz="3100">
                <a:solidFill>
                  <a:srgbClr val="000000"/>
                </a:solidFill>
                <a:latin typeface="Gill Sans" charset="0"/>
                <a:ea typeface="ヒラギノ角ゴ ProN W3" charset="-128"/>
                <a:sym typeface="Gill Sans" charset="0"/>
              </a:defRPr>
            </a:lvl4pPr>
            <a:lvl5pPr marL="2057400" indent="-228600" defTabSz="912813" eaLnBrk="0" hangingPunct="0">
              <a:defRPr sz="3100">
                <a:solidFill>
                  <a:srgbClr val="000000"/>
                </a:solidFill>
                <a:latin typeface="Gill Sans" charset="0"/>
                <a:ea typeface="ヒラギノ角ゴ ProN W3" charset="-128"/>
                <a:sym typeface="Gill Sans" charset="0"/>
              </a:defRPr>
            </a:lvl5pPr>
            <a:lvl6pPr marL="25146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r" eaLnBrk="1" hangingPunct="1"/>
            <a:r>
              <a:rPr lang="en-US" altLang="en-US" sz="800" dirty="0" smtClean="0">
                <a:latin typeface="Arial" panose="020B0604020202020204" pitchFamily="34" charset="0"/>
                <a:cs typeface="Arial" panose="020B0604020202020204" pitchFamily="34" charset="0"/>
              </a:rPr>
              <a:t>20171001</a:t>
            </a:r>
            <a:endParaRPr lang="en-US" altLang="en-US" sz="800" dirty="0">
              <a:latin typeface="Arial" panose="020B0604020202020204" pitchFamily="34" charset="0"/>
              <a:cs typeface="Arial" panose="020B0604020202020204" pitchFamily="34" charset="0"/>
            </a:endParaRPr>
          </a:p>
        </p:txBody>
      </p:sp>
      <p:sp>
        <p:nvSpPr>
          <p:cNvPr id="30" name="TextBox 13"/>
          <p:cNvSpPr txBox="1">
            <a:spLocks noChangeArrowheads="1"/>
          </p:cNvSpPr>
          <p:nvPr/>
        </p:nvSpPr>
        <p:spPr bwMode="auto">
          <a:xfrm>
            <a:off x="333604" y="5557516"/>
            <a:ext cx="32251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00" dirty="0">
                <a:latin typeface="Arial" panose="020B0604020202020204" pitchFamily="34" charset="0"/>
                <a:cs typeface="Arial" panose="020B0604020202020204" pitchFamily="34" charset="0"/>
              </a:rPr>
              <a:t>Bill Costlow, IMPA, (210) 466.0708/william.r.costlow.civ@mail.mil</a:t>
            </a:r>
          </a:p>
        </p:txBody>
      </p:sp>
      <p:sp>
        <p:nvSpPr>
          <p:cNvPr id="31" name="TextBox 11"/>
          <p:cNvSpPr txBox="1">
            <a:spLocks noChangeArrowheads="1"/>
          </p:cNvSpPr>
          <p:nvPr/>
        </p:nvSpPr>
        <p:spPr bwMode="auto">
          <a:xfrm>
            <a:off x="333604" y="963604"/>
            <a:ext cx="8476788" cy="362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0516" tIns="25258" rIns="50516" bIns="25258">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ctr" eaLnBrk="1" hangingPunct="1"/>
            <a:r>
              <a:rPr lang="en-US" altLang="en-US" sz="2000" b="1" dirty="0" smtClean="0">
                <a:latin typeface="Arial" panose="020B0604020202020204" pitchFamily="34" charset="0"/>
                <a:cs typeface="Arial" panose="020B0604020202020204" pitchFamily="34" charset="0"/>
              </a:rPr>
              <a:t>IMCOM PAG </a:t>
            </a:r>
            <a:r>
              <a:rPr lang="en-US" altLang="en-US" sz="2000" b="1" dirty="0">
                <a:latin typeface="Arial" panose="020B0604020202020204" pitchFamily="34" charset="0"/>
                <a:cs typeface="Arial" panose="020B0604020202020204" pitchFamily="34" charset="0"/>
              </a:rPr>
              <a:t>on a Page: Intergovernmental Support Agreements</a:t>
            </a:r>
          </a:p>
        </p:txBody>
      </p:sp>
      <p:sp>
        <p:nvSpPr>
          <p:cNvPr id="32" name="TextBox 31"/>
          <p:cNvSpPr txBox="1"/>
          <p:nvPr/>
        </p:nvSpPr>
        <p:spPr>
          <a:xfrm>
            <a:off x="3405184" y="820717"/>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Tree>
    <p:extLst>
      <p:ext uri="{BB962C8B-B14F-4D97-AF65-F5344CB8AC3E}">
        <p14:creationId xmlns:p14="http://schemas.microsoft.com/office/powerpoint/2010/main" val="2301263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7" descr="IMCOMCrest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2057" y="1218255"/>
            <a:ext cx="979886" cy="97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
          <p:cNvSpPr>
            <a:spLocks/>
          </p:cNvSpPr>
          <p:nvPr/>
        </p:nvSpPr>
        <p:spPr bwMode="auto">
          <a:xfrm>
            <a:off x="331180" y="1285973"/>
            <a:ext cx="3753304"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IMCOM Organizational Goal(s): </a:t>
            </a:r>
            <a:r>
              <a:rPr lang="en-US" sz="825" dirty="0">
                <a:solidFill>
                  <a:schemeClr val="tx1"/>
                </a:solidFill>
                <a:latin typeface="Arial" panose="020B0604020202020204" pitchFamily="34" charset="0"/>
                <a:cs typeface="Arial" panose="020B0604020202020204" pitchFamily="34" charset="0"/>
              </a:rPr>
              <a:t>Integrate and deliver base support to enable readiness for a globally-responsive Army.</a:t>
            </a:r>
            <a:endPar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endParaRPr>
          </a:p>
        </p:txBody>
      </p:sp>
      <p:sp>
        <p:nvSpPr>
          <p:cNvPr id="21" name="Rectangle 5"/>
          <p:cNvSpPr>
            <a:spLocks/>
          </p:cNvSpPr>
          <p:nvPr/>
        </p:nvSpPr>
        <p:spPr bwMode="auto">
          <a:xfrm>
            <a:off x="333606" y="2198663"/>
            <a:ext cx="3748452"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Key Message: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IMCOM is reshaping EFMP Respite Care to a level consistent with established standards in order to sustain the program’s viability for the long-term, and invest resources in the Army’s critical readiness needs today. </a:t>
            </a:r>
          </a:p>
        </p:txBody>
      </p:sp>
      <p:sp>
        <p:nvSpPr>
          <p:cNvPr id="22" name="Rectangle 37"/>
          <p:cNvSpPr>
            <a:spLocks/>
          </p:cNvSpPr>
          <p:nvPr/>
        </p:nvSpPr>
        <p:spPr bwMode="auto">
          <a:xfrm>
            <a:off x="333606" y="1615803"/>
            <a:ext cx="3748451" cy="577081"/>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2222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197"/>
              </a:spcBef>
            </a:pP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Communications Goal: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Increase understanding of changes to the Respite Care component of the Army’s Exceptional Family Member Program (EFMP), and provide information on the Army installation funding strategy of divest, reshape, and invest, and its impact to service delivery on Army installations. </a:t>
            </a:r>
          </a:p>
        </p:txBody>
      </p:sp>
      <p:sp>
        <p:nvSpPr>
          <p:cNvPr id="23" name="Rectangle 38"/>
          <p:cNvSpPr>
            <a:spLocks/>
          </p:cNvSpPr>
          <p:nvPr/>
        </p:nvSpPr>
        <p:spPr bwMode="auto">
          <a:xfrm>
            <a:off x="5061942" y="1556465"/>
            <a:ext cx="3748451"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225"/>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Secondary Audiences: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American Public, Congress, State and local officials, media. </a:t>
            </a:r>
          </a:p>
        </p:txBody>
      </p:sp>
      <p:sp>
        <p:nvSpPr>
          <p:cNvPr id="24" name="Rectangle 5"/>
          <p:cNvSpPr>
            <a:spLocks/>
          </p:cNvSpPr>
          <p:nvPr/>
        </p:nvSpPr>
        <p:spPr bwMode="auto">
          <a:xfrm>
            <a:off x="5059518" y="1939078"/>
            <a:ext cx="3748450" cy="704039"/>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End state: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Rugged professionals and their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Families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are aware of why IMCOM services on Army installations are being adjusted, particularly the reshaping of EFMP respite care. The secondary audience has a better understanding of IMCOM’s stewardship of limited resources and what it costs to sustain our all-volunteer Army. </a:t>
            </a:r>
          </a:p>
        </p:txBody>
      </p:sp>
      <p:sp>
        <p:nvSpPr>
          <p:cNvPr id="25" name="Rectangle 24"/>
          <p:cNvSpPr/>
          <p:nvPr/>
        </p:nvSpPr>
        <p:spPr>
          <a:xfrm>
            <a:off x="5061943" y="1305359"/>
            <a:ext cx="3748451" cy="196208"/>
          </a:xfrm>
          <a:prstGeom prst="rect">
            <a:avLst/>
          </a:prstGeom>
          <a:ln>
            <a:solidFill>
              <a:schemeClr val="tx1">
                <a:lumMod val="50000"/>
                <a:lumOff val="50000"/>
              </a:schemeClr>
            </a:solidFill>
          </a:ln>
        </p:spPr>
        <p:txBody>
          <a:bodyPr wrap="square" lIns="34290" tIns="34290" rIns="34290" bIns="34290">
            <a:spAutoFit/>
          </a:bodyPr>
          <a:lstStyle/>
          <a:p>
            <a:pPr marL="2381">
              <a:spcBef>
                <a:spcPts val="225"/>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Primary Audience: </a:t>
            </a:r>
            <a:r>
              <a:rPr lang="en-US" altLang="en-US" sz="825" dirty="0">
                <a:solidFill>
                  <a:srgbClr val="272727"/>
                </a:solidFill>
                <a:latin typeface="Arial" panose="020B0604020202020204" pitchFamily="34" charset="0"/>
                <a:ea typeface="ヒラギノ角ゴ ProN W3" charset="-128"/>
                <a:cs typeface="Arial" panose="020B0604020202020204" pitchFamily="34" charset="0"/>
                <a:sym typeface="Arial Narrow" panose="020B0606020202030204" pitchFamily="34" charset="0"/>
              </a:rPr>
              <a:t>Soldiers and Families. </a:t>
            </a:r>
            <a:endParaRPr lang="en-US" sz="825" b="1" dirty="0">
              <a:solidFill>
                <a:srgbClr val="272727"/>
              </a:solidFill>
              <a:latin typeface="Arial" panose="020B0604020202020204" pitchFamily="34" charset="0"/>
              <a:ea typeface="ヒラギノ角ゴ ProN W3" charset="-128"/>
              <a:cs typeface="Arial" panose="020B0604020202020204" pitchFamily="34" charset="0"/>
              <a:sym typeface="Gill Sans" charset="0"/>
            </a:endParaRPr>
          </a:p>
        </p:txBody>
      </p:sp>
      <p:sp>
        <p:nvSpPr>
          <p:cNvPr id="26" name="Rectangle 3"/>
          <p:cNvSpPr>
            <a:spLocks/>
          </p:cNvSpPr>
          <p:nvPr/>
        </p:nvSpPr>
        <p:spPr bwMode="auto">
          <a:xfrm>
            <a:off x="331181" y="2651679"/>
            <a:ext cx="8476787" cy="577081"/>
          </a:xfrm>
          <a:prstGeom prst="rect">
            <a:avLst/>
          </a:prstGeom>
          <a:noFill/>
          <a:ln w="9525">
            <a:solidFill>
              <a:schemeClr val="tx1">
                <a:lumMod val="50000"/>
                <a:lumOff val="50000"/>
              </a:schemeClr>
            </a:solidFill>
            <a:miter lim="800000"/>
            <a:headEnd/>
            <a:tailEnd/>
          </a:ln>
        </p:spPr>
        <p:txBody>
          <a:bodyPr lIns="34290" tIns="34290" rIns="34290" bIns="34290">
            <a:spAutoFit/>
          </a:bodyPr>
          <a:lstStyle/>
          <a:p>
            <a:pPr marL="3508">
              <a:defRPr/>
            </a:pPr>
            <a:r>
              <a:rPr lang="en-US" sz="825" b="1" dirty="0" smtClean="0">
                <a:solidFill>
                  <a:srgbClr val="272727"/>
                </a:solidFill>
                <a:latin typeface="Arial" panose="020B0604020202020204" pitchFamily="34" charset="0"/>
                <a:cs typeface="Arial" pitchFamily="34" charset="0"/>
                <a:sym typeface="Arial Narrow" pitchFamily="34" charset="0"/>
              </a:rPr>
              <a:t>Strategy Statement: </a:t>
            </a:r>
            <a:r>
              <a:rPr lang="en-US" sz="825" dirty="0" smtClean="0">
                <a:solidFill>
                  <a:srgbClr val="272727"/>
                </a:solidFill>
                <a:latin typeface="Arial" pitchFamily="34" charset="0"/>
                <a:cs typeface="Arial" pitchFamily="34" charset="0"/>
                <a:sym typeface="Arial Narrow" pitchFamily="34" charset="0"/>
              </a:rPr>
              <a:t>The Reshaping of EFMP </a:t>
            </a:r>
            <a:r>
              <a:rPr lang="en-US" sz="825" dirty="0">
                <a:solidFill>
                  <a:srgbClr val="272727"/>
                </a:solidFill>
                <a:latin typeface="Arial" pitchFamily="34" charset="0"/>
                <a:cs typeface="Arial" pitchFamily="34" charset="0"/>
                <a:sym typeface="Arial Narrow" pitchFamily="34" charset="0"/>
              </a:rPr>
              <a:t>Respite Care is in progress.  Last year, IMCOM notified Army families enrolled in EFMP Respite Care of the intent to reshape services to levels 3 and 4 only. Over the past </a:t>
            </a:r>
            <a:r>
              <a:rPr lang="en-US" sz="825" dirty="0" smtClean="0">
                <a:solidFill>
                  <a:srgbClr val="272727"/>
                </a:solidFill>
                <a:latin typeface="Arial" pitchFamily="34" charset="0"/>
                <a:cs typeface="Arial" pitchFamily="34" charset="0"/>
                <a:sym typeface="Arial Narrow" pitchFamily="34" charset="0"/>
              </a:rPr>
              <a:t>16 </a:t>
            </a:r>
            <a:r>
              <a:rPr lang="en-US" sz="825" dirty="0">
                <a:solidFill>
                  <a:srgbClr val="272727"/>
                </a:solidFill>
                <a:latin typeface="Arial" pitchFamily="34" charset="0"/>
                <a:cs typeface="Arial" pitchFamily="34" charset="0"/>
                <a:sym typeface="Arial Narrow" pitchFamily="34" charset="0"/>
              </a:rPr>
              <a:t>months, garrison EFMP Managers and System Navigators have helped levels 1 and 2 recipients understand the change and seek alternative care solutions. </a:t>
            </a:r>
            <a:r>
              <a:rPr lang="en-US" sz="825" dirty="0" smtClean="0">
                <a:solidFill>
                  <a:srgbClr val="272727"/>
                </a:solidFill>
                <a:latin typeface="Arial" pitchFamily="34" charset="0"/>
                <a:cs typeface="Arial" pitchFamily="34" charset="0"/>
                <a:sym typeface="Arial Narrow" pitchFamily="34" charset="0"/>
              </a:rPr>
              <a:t>HQ IMCOM </a:t>
            </a:r>
            <a:r>
              <a:rPr lang="en-US" sz="825" dirty="0">
                <a:solidFill>
                  <a:srgbClr val="272727"/>
                </a:solidFill>
                <a:latin typeface="Arial" pitchFamily="34" charset="0"/>
                <a:cs typeface="Arial" pitchFamily="34" charset="0"/>
                <a:sym typeface="Arial Narrow" pitchFamily="34" charset="0"/>
              </a:rPr>
              <a:t>PA provides overarching guidance to directorate / garrison PAOs and responds to queries. Garrisons actively engage audiences to explain the reshaping details of EFMP Respite Care in their communities. </a:t>
            </a:r>
          </a:p>
        </p:txBody>
      </p:sp>
      <p:sp>
        <p:nvSpPr>
          <p:cNvPr id="27" name="Rectangle 26"/>
          <p:cNvSpPr/>
          <p:nvPr/>
        </p:nvSpPr>
        <p:spPr>
          <a:xfrm>
            <a:off x="331180" y="3231653"/>
            <a:ext cx="8476788" cy="1786386"/>
          </a:xfrm>
          <a:prstGeom prst="rect">
            <a:avLst/>
          </a:prstGeom>
          <a:ln>
            <a:solidFill>
              <a:schemeClr val="tx1">
                <a:lumMod val="50000"/>
                <a:lumOff val="50000"/>
              </a:schemeClr>
            </a:solidFill>
          </a:ln>
        </p:spPr>
        <p:txBody>
          <a:bodyPr wrap="square" lIns="34290" tIns="34290" rIns="34290" bIns="34290">
            <a:spAutoFit/>
          </a:bodyPr>
          <a:lstStyle/>
          <a:p>
            <a:pPr>
              <a:spcAft>
                <a:spcPts val="450"/>
              </a:spcAft>
            </a:pPr>
            <a:r>
              <a:rPr lang="en-US" sz="825" b="1" dirty="0">
                <a:solidFill>
                  <a:srgbClr val="272727"/>
                </a:solidFill>
                <a:latin typeface="Arial" pitchFamily="34" charset="0"/>
                <a:cs typeface="Arial" pitchFamily="34" charset="0"/>
                <a:sym typeface="Arial Narrow" pitchFamily="34" charset="0"/>
              </a:rPr>
              <a:t>Talking Points:</a:t>
            </a:r>
          </a:p>
          <a:p>
            <a:pPr marL="171450" indent="-171450">
              <a:spcAft>
                <a:spcPts val="450"/>
              </a:spcAft>
              <a:buAutoNum type="arabicPeriod"/>
            </a:pP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In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2007, during a period of high operational tempo in the Army, EFMP added a respite care component to provide a temporary rest period for Family members with a deployed Soldier who provide regular care for dependents with special needs. Over time, the program grew beyond the standard required by DoD directive; it is not sustainable.</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EFMP respite care provided four levels of in-home temporary care – as validated by a physician: 1 &amp; 2 services included supervision with experience in safety and managing difficult behavior; 3 &amp; 4 services provides for one-on-one special assistance and for life threatening or chronic conditions.</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Last year, garrisons notified Army EFMP respite care families they would reshape delivery to levels 3 and 4 recipients only. Over the past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16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months, EFMP managers and System Navigators at garrisons assisted levels 1 and 2 recipients in finding alternative solutions, and will continue to do so. </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EFMP Respite Care is not defined or limited by the budget at a garrison, but by the number who qualify for a level of care, based on established guidelines. </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As we balance limited resources, IMCOM remains accountable to performance standards that meet, but do not exceed, statutory requirements and DoD directives. Where no OSD/DoD standards exist, we will ensure we perform on par with our sister services and remain responsible to patronage and usage data.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Preserving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the world’s premiere Army requires a fine balance of resources and requirements to meet the expectations of an all-volunteer force.</a:t>
            </a:r>
          </a:p>
        </p:txBody>
      </p:sp>
      <p:sp>
        <p:nvSpPr>
          <p:cNvPr id="28" name="TextBox 27"/>
          <p:cNvSpPr txBox="1"/>
          <p:nvPr/>
        </p:nvSpPr>
        <p:spPr>
          <a:xfrm>
            <a:off x="3405185" y="5553669"/>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
        <p:nvSpPr>
          <p:cNvPr id="29" name="TextBox 11"/>
          <p:cNvSpPr txBox="1">
            <a:spLocks noChangeArrowheads="1"/>
          </p:cNvSpPr>
          <p:nvPr/>
        </p:nvSpPr>
        <p:spPr bwMode="auto">
          <a:xfrm>
            <a:off x="7953142" y="5567137"/>
            <a:ext cx="857250" cy="192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defTabSz="912813" eaLnBrk="0" hangingPunct="0">
              <a:defRPr sz="3100">
                <a:solidFill>
                  <a:srgbClr val="000000"/>
                </a:solidFill>
                <a:latin typeface="Gill Sans" charset="0"/>
                <a:ea typeface="ヒラギノ角ゴ ProN W3" charset="-128"/>
                <a:sym typeface="Gill Sans" charset="0"/>
              </a:defRPr>
            </a:lvl1pPr>
            <a:lvl2pPr marL="742950" indent="-285750" defTabSz="912813" eaLnBrk="0" hangingPunct="0">
              <a:defRPr sz="3100">
                <a:solidFill>
                  <a:srgbClr val="000000"/>
                </a:solidFill>
                <a:latin typeface="Gill Sans" charset="0"/>
                <a:ea typeface="ヒラギノ角ゴ ProN W3" charset="-128"/>
                <a:sym typeface="Gill Sans" charset="0"/>
              </a:defRPr>
            </a:lvl2pPr>
            <a:lvl3pPr marL="1143000" indent="-228600" defTabSz="912813" eaLnBrk="0" hangingPunct="0">
              <a:defRPr sz="3100">
                <a:solidFill>
                  <a:srgbClr val="000000"/>
                </a:solidFill>
                <a:latin typeface="Gill Sans" charset="0"/>
                <a:ea typeface="ヒラギノ角ゴ ProN W3" charset="-128"/>
                <a:sym typeface="Gill Sans" charset="0"/>
              </a:defRPr>
            </a:lvl3pPr>
            <a:lvl4pPr marL="1600200" indent="-228600" defTabSz="912813" eaLnBrk="0" hangingPunct="0">
              <a:defRPr sz="3100">
                <a:solidFill>
                  <a:srgbClr val="000000"/>
                </a:solidFill>
                <a:latin typeface="Gill Sans" charset="0"/>
                <a:ea typeface="ヒラギノ角ゴ ProN W3" charset="-128"/>
                <a:sym typeface="Gill Sans" charset="0"/>
              </a:defRPr>
            </a:lvl4pPr>
            <a:lvl5pPr marL="2057400" indent="-228600" defTabSz="912813" eaLnBrk="0" hangingPunct="0">
              <a:defRPr sz="3100">
                <a:solidFill>
                  <a:srgbClr val="000000"/>
                </a:solidFill>
                <a:latin typeface="Gill Sans" charset="0"/>
                <a:ea typeface="ヒラギノ角ゴ ProN W3" charset="-128"/>
                <a:sym typeface="Gill Sans" charset="0"/>
              </a:defRPr>
            </a:lvl5pPr>
            <a:lvl6pPr marL="25146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r" eaLnBrk="1" hangingPunct="1"/>
            <a:r>
              <a:rPr lang="en-US" altLang="en-US" sz="800" dirty="0" smtClean="0">
                <a:latin typeface="Arial" panose="020B0604020202020204" pitchFamily="34" charset="0"/>
                <a:cs typeface="Arial" panose="020B0604020202020204" pitchFamily="34" charset="0"/>
              </a:rPr>
              <a:t>20171001</a:t>
            </a:r>
            <a:endParaRPr lang="en-US" altLang="en-US" sz="800" dirty="0">
              <a:latin typeface="Arial" panose="020B0604020202020204" pitchFamily="34" charset="0"/>
              <a:cs typeface="Arial" panose="020B0604020202020204" pitchFamily="34" charset="0"/>
            </a:endParaRPr>
          </a:p>
        </p:txBody>
      </p:sp>
      <p:sp>
        <p:nvSpPr>
          <p:cNvPr id="30" name="TextBox 13"/>
          <p:cNvSpPr txBox="1">
            <a:spLocks noChangeArrowheads="1"/>
          </p:cNvSpPr>
          <p:nvPr/>
        </p:nvSpPr>
        <p:spPr bwMode="auto">
          <a:xfrm>
            <a:off x="333603" y="5557516"/>
            <a:ext cx="32663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00" dirty="0">
                <a:latin typeface="Arial" panose="020B0604020202020204" pitchFamily="34" charset="0"/>
                <a:cs typeface="Arial" panose="020B0604020202020204" pitchFamily="34" charset="0"/>
              </a:rPr>
              <a:t>Robert Dozier, IMPA, </a:t>
            </a:r>
            <a:r>
              <a:rPr lang="en-US" altLang="en-US" sz="800" dirty="0" smtClean="0">
                <a:latin typeface="Arial" panose="020B0604020202020204" pitchFamily="34" charset="0"/>
                <a:cs typeface="Arial" panose="020B0604020202020204" pitchFamily="34" charset="0"/>
              </a:rPr>
              <a:t>(210) 466-1002/robert.s.dozier.naf@mail.mil</a:t>
            </a:r>
            <a:endParaRPr lang="en-US" altLang="en-US" sz="800" dirty="0">
              <a:latin typeface="Arial" panose="020B0604020202020204" pitchFamily="34" charset="0"/>
              <a:cs typeface="Arial" panose="020B0604020202020204" pitchFamily="34" charset="0"/>
            </a:endParaRPr>
          </a:p>
        </p:txBody>
      </p:sp>
      <p:sp>
        <p:nvSpPr>
          <p:cNvPr id="31" name="TextBox 11"/>
          <p:cNvSpPr txBox="1">
            <a:spLocks noChangeArrowheads="1"/>
          </p:cNvSpPr>
          <p:nvPr/>
        </p:nvSpPr>
        <p:spPr bwMode="auto">
          <a:xfrm>
            <a:off x="333604" y="963604"/>
            <a:ext cx="8476788" cy="35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0516" tIns="25258" rIns="50516" bIns="25258">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ctr" eaLnBrk="1" hangingPunct="1"/>
            <a:r>
              <a:rPr lang="en-US" altLang="en-US" sz="2000" b="1" dirty="0">
                <a:latin typeface="Arial" panose="020B0604020202020204" pitchFamily="34" charset="0"/>
                <a:cs typeface="Arial" panose="020B0604020202020204" pitchFamily="34" charset="0"/>
              </a:rPr>
              <a:t>IMCOM PAG on a Page: </a:t>
            </a:r>
            <a:r>
              <a:rPr lang="en-US" altLang="en-US" sz="2000" b="1" dirty="0" smtClean="0">
                <a:latin typeface="Arial" panose="020B0604020202020204" pitchFamily="34" charset="0"/>
                <a:cs typeface="Arial" panose="020B0604020202020204" pitchFamily="34" charset="0"/>
              </a:rPr>
              <a:t>EFMP Respite Care</a:t>
            </a:r>
            <a:endParaRPr lang="en-US" altLang="en-US" sz="2000" b="1" dirty="0">
              <a:latin typeface="Arial" panose="020B0604020202020204" pitchFamily="34" charset="0"/>
              <a:cs typeface="Arial" panose="020B0604020202020204" pitchFamily="34" charset="0"/>
            </a:endParaRPr>
          </a:p>
        </p:txBody>
      </p:sp>
      <p:sp>
        <p:nvSpPr>
          <p:cNvPr id="32" name="TextBox 31"/>
          <p:cNvSpPr txBox="1"/>
          <p:nvPr/>
        </p:nvSpPr>
        <p:spPr>
          <a:xfrm>
            <a:off x="3405184" y="820717"/>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Tree>
    <p:extLst>
      <p:ext uri="{BB962C8B-B14F-4D97-AF65-F5344CB8AC3E}">
        <p14:creationId xmlns:p14="http://schemas.microsoft.com/office/powerpoint/2010/main" val="22858753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7" descr="IMCOMCrest3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82057" y="1218255"/>
            <a:ext cx="979886" cy="97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
          <p:cNvSpPr>
            <a:spLocks/>
          </p:cNvSpPr>
          <p:nvPr/>
        </p:nvSpPr>
        <p:spPr bwMode="auto">
          <a:xfrm>
            <a:off x="331179" y="1303694"/>
            <a:ext cx="3753304" cy="323165"/>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IMCOM Organizational Goal(s): </a:t>
            </a:r>
            <a:r>
              <a:rPr lang="en-US" sz="825" dirty="0">
                <a:solidFill>
                  <a:schemeClr val="tx1"/>
                </a:solidFill>
                <a:latin typeface="Arial" panose="020B0604020202020204" pitchFamily="34" charset="0"/>
                <a:cs typeface="Arial" panose="020B0604020202020204" pitchFamily="34" charset="0"/>
              </a:rPr>
              <a:t>Integrate and deliver base support to enable readiness for a globally-responsive Army.</a:t>
            </a:r>
            <a:endParaRPr lang="en-US" altLang="en-US" sz="825" dirty="0">
              <a:solidFill>
                <a:schemeClr val="tx1"/>
              </a:solidFill>
              <a:latin typeface="Arial" panose="020B0604020202020204" pitchFamily="34" charset="0"/>
              <a:cs typeface="Arial" panose="020B0604020202020204" pitchFamily="34" charset="0"/>
              <a:sym typeface="Arial Narrow" panose="020B0606020202030204" pitchFamily="34" charset="0"/>
            </a:endParaRPr>
          </a:p>
        </p:txBody>
      </p:sp>
      <p:sp>
        <p:nvSpPr>
          <p:cNvPr id="21" name="Rectangle 5"/>
          <p:cNvSpPr>
            <a:spLocks/>
          </p:cNvSpPr>
          <p:nvPr/>
        </p:nvSpPr>
        <p:spPr bwMode="auto">
          <a:xfrm>
            <a:off x="331180" y="2199048"/>
            <a:ext cx="3748452"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Key Message: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S</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afety, security and preparedness are community responsibilities, and are essential to the readiness and resiliency of our installations.  </a:t>
            </a:r>
            <a:endPar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endParaRPr>
          </a:p>
        </p:txBody>
      </p:sp>
      <p:sp>
        <p:nvSpPr>
          <p:cNvPr id="22" name="Rectangle 37"/>
          <p:cNvSpPr>
            <a:spLocks/>
          </p:cNvSpPr>
          <p:nvPr/>
        </p:nvSpPr>
        <p:spPr bwMode="auto">
          <a:xfrm>
            <a:off x="331181" y="1685320"/>
            <a:ext cx="3748451"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2222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197"/>
              </a:spcBef>
            </a:pP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Communications Goal: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Increase understanding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and support of IMCOM’s investment in emergency services and the Prevent, Protect, Mitigate, Respond and Recover (P2MR2) capabilities. </a:t>
            </a:r>
            <a:endPar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endParaRPr>
          </a:p>
        </p:txBody>
      </p:sp>
      <p:sp>
        <p:nvSpPr>
          <p:cNvPr id="23" name="Rectangle 38"/>
          <p:cNvSpPr>
            <a:spLocks/>
          </p:cNvSpPr>
          <p:nvPr/>
        </p:nvSpPr>
        <p:spPr bwMode="auto">
          <a:xfrm>
            <a:off x="5059517" y="1685320"/>
            <a:ext cx="3748451"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spcBef>
                <a:spcPts val="225"/>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Secondary Audiences: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Soldiers, Families and Civilians living and working on IMCOM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installations. Local, state and federal emergency response partners and local officials. American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p</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ublic</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Congress, media. </a:t>
            </a:r>
            <a:endPar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endParaRPr>
          </a:p>
        </p:txBody>
      </p:sp>
      <p:sp>
        <p:nvSpPr>
          <p:cNvPr id="24" name="Rectangle 5"/>
          <p:cNvSpPr>
            <a:spLocks/>
          </p:cNvSpPr>
          <p:nvPr/>
        </p:nvSpPr>
        <p:spPr bwMode="auto">
          <a:xfrm>
            <a:off x="5059518" y="2195148"/>
            <a:ext cx="3748450" cy="450123"/>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rgbClr val="FFFFFF"/>
                </a:solidFill>
              </a14:hiddenFill>
            </a:ext>
          </a:extLst>
        </p:spPr>
        <p:txBody>
          <a:bodyPr wrap="square" lIns="34290" tIns="34290" rIns="34290" bIns="34290">
            <a:spAutoFit/>
          </a:bodyPr>
          <a:lstStyle>
            <a:lvl1pPr marL="3175"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End state: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Garrison leaders understand and support IMCOM’s investment in emergency services and exercise P2MR2 capabilities at installations in compliance with the National Incident Management Standards (NIMS).  </a:t>
            </a:r>
            <a:endPar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endParaRPr>
          </a:p>
        </p:txBody>
      </p:sp>
      <p:sp>
        <p:nvSpPr>
          <p:cNvPr id="25" name="Rectangle 24"/>
          <p:cNvSpPr/>
          <p:nvPr/>
        </p:nvSpPr>
        <p:spPr>
          <a:xfrm>
            <a:off x="5061943" y="1305359"/>
            <a:ext cx="3748451" cy="323165"/>
          </a:xfrm>
          <a:prstGeom prst="rect">
            <a:avLst/>
          </a:prstGeom>
          <a:ln>
            <a:solidFill>
              <a:schemeClr val="tx1">
                <a:lumMod val="50000"/>
                <a:lumOff val="50000"/>
              </a:schemeClr>
            </a:solidFill>
          </a:ln>
        </p:spPr>
        <p:txBody>
          <a:bodyPr wrap="square" lIns="34290" tIns="34290" rIns="34290" bIns="34290">
            <a:spAutoFit/>
          </a:bodyPr>
          <a:lstStyle/>
          <a:p>
            <a:pPr marL="2381">
              <a:spcBef>
                <a:spcPts val="225"/>
              </a:spcBef>
            </a:pPr>
            <a:r>
              <a:rPr lang="en-US" altLang="en-US" sz="825" b="1" dirty="0">
                <a:solidFill>
                  <a:srgbClr val="272727"/>
                </a:solidFill>
                <a:latin typeface="Arial" panose="020B0604020202020204" pitchFamily="34" charset="0"/>
                <a:cs typeface="Arial" panose="020B0604020202020204" pitchFamily="34" charset="0"/>
                <a:sym typeface="Arial Narrow" panose="020B0606020202030204" pitchFamily="34" charset="0"/>
              </a:rPr>
              <a:t>Primary Audience</a:t>
            </a:r>
            <a:r>
              <a:rPr lang="en-US" altLang="en-US" sz="825" b="1"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Garrison leaders and IMCOM civilians involved in protection and emergency management and response efforts.</a:t>
            </a:r>
            <a:endParaRPr lang="en-US" sz="825" b="1" dirty="0">
              <a:solidFill>
                <a:srgbClr val="272727"/>
              </a:solidFill>
              <a:latin typeface="Arial" panose="020B0604020202020204" pitchFamily="34" charset="0"/>
              <a:ea typeface="ヒラギノ角ゴ ProN W3" charset="-128"/>
              <a:cs typeface="Arial" panose="020B0604020202020204" pitchFamily="34" charset="0"/>
              <a:sym typeface="Gill Sans" charset="0"/>
            </a:endParaRPr>
          </a:p>
        </p:txBody>
      </p:sp>
      <p:sp>
        <p:nvSpPr>
          <p:cNvPr id="26" name="Rectangle 3"/>
          <p:cNvSpPr>
            <a:spLocks/>
          </p:cNvSpPr>
          <p:nvPr/>
        </p:nvSpPr>
        <p:spPr bwMode="auto">
          <a:xfrm>
            <a:off x="331181" y="2717626"/>
            <a:ext cx="8476787" cy="577081"/>
          </a:xfrm>
          <a:prstGeom prst="rect">
            <a:avLst/>
          </a:prstGeom>
          <a:noFill/>
          <a:ln w="9525">
            <a:solidFill>
              <a:schemeClr val="tx1">
                <a:lumMod val="50000"/>
                <a:lumOff val="50000"/>
              </a:schemeClr>
            </a:solidFill>
            <a:miter lim="800000"/>
            <a:headEnd/>
            <a:tailEnd/>
          </a:ln>
        </p:spPr>
        <p:txBody>
          <a:bodyPr lIns="34290" tIns="34290" rIns="34290" bIns="34290">
            <a:spAutoFit/>
          </a:bodyPr>
          <a:lstStyle/>
          <a:p>
            <a:pPr marL="3508">
              <a:defRPr/>
            </a:pPr>
            <a:r>
              <a:rPr lang="en-US" sz="825" b="1" dirty="0" smtClean="0">
                <a:solidFill>
                  <a:srgbClr val="272727"/>
                </a:solidFill>
                <a:latin typeface="Arial" panose="020B0604020202020204" pitchFamily="34" charset="0"/>
                <a:cs typeface="Arial" pitchFamily="34" charset="0"/>
                <a:sym typeface="Arial Narrow" pitchFamily="34" charset="0"/>
              </a:rPr>
              <a:t>Strategy Statement: </a:t>
            </a:r>
            <a:r>
              <a:rPr lang="en-US" sz="825" dirty="0" smtClean="0">
                <a:solidFill>
                  <a:srgbClr val="272727"/>
                </a:solidFill>
                <a:latin typeface="Arial" pitchFamily="34" charset="0"/>
                <a:cs typeface="Arial" pitchFamily="34" charset="0"/>
                <a:sym typeface="Arial Narrow" pitchFamily="34" charset="0"/>
              </a:rPr>
              <a:t>IMCOM is investing in P2MR2 capabilities in order to maintain readiness, protect its people and assets, and sustain the mission. IMCOM emergency service professionals communicate with local stakeholders to increase understanding, build relationships, and increase interoperability.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IMCOM Provost Marshall/Force Protection (PMP) has two forthcoming operations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orders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which will provide guidance for execution and training of emergency services and NIMS compliance: Force Protection OPORD and the IMCOM Protection Training and Full Scale Exercise (FSE) Implementation Guidance</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a:t>
            </a:r>
            <a:endParaRPr lang="en-US" sz="825" dirty="0">
              <a:solidFill>
                <a:srgbClr val="272727"/>
              </a:solidFill>
              <a:latin typeface="Arial" pitchFamily="34" charset="0"/>
              <a:cs typeface="Arial" pitchFamily="34" charset="0"/>
              <a:sym typeface="Arial Narrow" pitchFamily="34" charset="0"/>
            </a:endParaRPr>
          </a:p>
        </p:txBody>
      </p:sp>
      <p:sp>
        <p:nvSpPr>
          <p:cNvPr id="27" name="Rectangle 26"/>
          <p:cNvSpPr/>
          <p:nvPr/>
        </p:nvSpPr>
        <p:spPr>
          <a:xfrm>
            <a:off x="331179" y="3419173"/>
            <a:ext cx="8476788" cy="1977464"/>
          </a:xfrm>
          <a:prstGeom prst="rect">
            <a:avLst/>
          </a:prstGeom>
          <a:ln>
            <a:solidFill>
              <a:schemeClr val="tx1">
                <a:lumMod val="50000"/>
                <a:lumOff val="50000"/>
              </a:schemeClr>
            </a:solidFill>
          </a:ln>
        </p:spPr>
        <p:txBody>
          <a:bodyPr wrap="square" lIns="34290" tIns="34290" rIns="34290" bIns="34290">
            <a:spAutoFit/>
          </a:bodyPr>
          <a:lstStyle/>
          <a:p>
            <a:pPr>
              <a:spcAft>
                <a:spcPts val="450"/>
              </a:spcAft>
            </a:pPr>
            <a:r>
              <a:rPr lang="en-US" sz="825" b="1" dirty="0">
                <a:solidFill>
                  <a:srgbClr val="272727"/>
                </a:solidFill>
                <a:latin typeface="Arial" pitchFamily="34" charset="0"/>
                <a:cs typeface="Arial" pitchFamily="34" charset="0"/>
                <a:sym typeface="Arial Narrow" pitchFamily="34" charset="0"/>
              </a:rPr>
              <a:t>Talking Points:</a:t>
            </a:r>
          </a:p>
          <a:p>
            <a:pPr marL="171450" indent="-171450">
              <a:spcAft>
                <a:spcPts val="450"/>
              </a:spcAft>
              <a:buAutoNum type="arabicPeriod"/>
            </a:pP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Everyone on an installation has a role in security and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preparedness. Increasing communication about IMCOM emergency services will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help our </a:t>
            </a: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communities </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understand their roles and responsibilities.</a:t>
            </a:r>
          </a:p>
          <a:p>
            <a:pPr marL="171450" indent="-171450">
              <a:spcAft>
                <a:spcPts val="450"/>
              </a:spcAft>
              <a:buAutoNum type="arabicPeriod"/>
            </a:pP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IMCOM’s Full Scale Exercise (FSE) Program assists with exercise planning, design and execution, and provides comprehensive FSE observations on demonstrated P2MR2 capabilities.</a:t>
            </a:r>
          </a:p>
          <a:p>
            <a:pPr marL="171450" indent="-171450">
              <a:spcAft>
                <a:spcPts val="450"/>
              </a:spcAft>
              <a:buAutoNum type="arabicPeriod"/>
            </a:pP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IMCOM PMP will hold 30 courses per year, designed to build P2MR2 capabilities at installations through 5 areas of study: Emergency Operations Center Course, Exercise Evaluator Course, Response and Recovery Course, Basic Emergency Manager Course and Advanced Emergency Manager Course.</a:t>
            </a:r>
            <a:r>
              <a:rPr lang="en-US" altLang="en-US" sz="825" dirty="0">
                <a:solidFill>
                  <a:srgbClr val="272727"/>
                </a:solidFill>
                <a:latin typeface="Arial" panose="020B0604020202020204" pitchFamily="34" charset="0"/>
                <a:cs typeface="Arial" panose="020B0604020202020204" pitchFamily="34" charset="0"/>
                <a:sym typeface="Arial Narrow" panose="020B0606020202030204" pitchFamily="34" charset="0"/>
              </a:rPr>
              <a:t> </a:t>
            </a:r>
            <a:endPar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endParaRPr>
          </a:p>
          <a:p>
            <a:pPr marL="171450" indent="-171450">
              <a:spcAft>
                <a:spcPts val="450"/>
              </a:spcAft>
              <a:buAutoNum type="arabicPeriod"/>
            </a:pP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FSE evaluation responsibilities are shared by subject matter experts (SMEs) from installations across the Command, providing for objective evaluations and greater sharing of expertise across the enterprise. </a:t>
            </a:r>
          </a:p>
          <a:p>
            <a:pPr marL="171450" indent="-171450">
              <a:spcAft>
                <a:spcPts val="450"/>
              </a:spcAft>
              <a:buAutoNum type="arabicPeriod"/>
            </a:pP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IMCOM HQ PMP will assist installations with the development of exercise plans.</a:t>
            </a:r>
          </a:p>
          <a:p>
            <a:pPr marL="171450" indent="-171450">
              <a:spcAft>
                <a:spcPts val="450"/>
              </a:spcAft>
              <a:buAutoNum type="arabicPeriod"/>
            </a:pPr>
            <a:r>
              <a:rPr lang="en-US" altLang="en-US" sz="825" dirty="0" smtClean="0">
                <a:solidFill>
                  <a:srgbClr val="272727"/>
                </a:solidFill>
                <a:latin typeface="Arial" panose="020B0604020202020204" pitchFamily="34" charset="0"/>
                <a:cs typeface="Arial" panose="020B0604020202020204" pitchFamily="34" charset="0"/>
                <a:sym typeface="Arial Narrow" panose="020B0606020202030204" pitchFamily="34" charset="0"/>
              </a:rPr>
              <a:t>Installation exercises will grow in scope and complexity over time, to include participation from outside agencies, in order to develop and rehearse plans for emergencies which are beyond Garrison capabilities.</a:t>
            </a:r>
          </a:p>
        </p:txBody>
      </p:sp>
      <p:sp>
        <p:nvSpPr>
          <p:cNvPr id="28" name="TextBox 27"/>
          <p:cNvSpPr txBox="1"/>
          <p:nvPr/>
        </p:nvSpPr>
        <p:spPr>
          <a:xfrm>
            <a:off x="3402761" y="5611335"/>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
        <p:nvSpPr>
          <p:cNvPr id="29" name="TextBox 11"/>
          <p:cNvSpPr txBox="1">
            <a:spLocks noChangeArrowheads="1"/>
          </p:cNvSpPr>
          <p:nvPr/>
        </p:nvSpPr>
        <p:spPr bwMode="auto">
          <a:xfrm>
            <a:off x="7853343" y="5624803"/>
            <a:ext cx="857250" cy="192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defTabSz="912813" eaLnBrk="0" hangingPunct="0">
              <a:defRPr sz="3100">
                <a:solidFill>
                  <a:srgbClr val="000000"/>
                </a:solidFill>
                <a:latin typeface="Gill Sans" charset="0"/>
                <a:ea typeface="ヒラギノ角ゴ ProN W3" charset="-128"/>
                <a:sym typeface="Gill Sans" charset="0"/>
              </a:defRPr>
            </a:lvl1pPr>
            <a:lvl2pPr marL="742950" indent="-285750" defTabSz="912813" eaLnBrk="0" hangingPunct="0">
              <a:defRPr sz="3100">
                <a:solidFill>
                  <a:srgbClr val="000000"/>
                </a:solidFill>
                <a:latin typeface="Gill Sans" charset="0"/>
                <a:ea typeface="ヒラギノ角ゴ ProN W3" charset="-128"/>
                <a:sym typeface="Gill Sans" charset="0"/>
              </a:defRPr>
            </a:lvl2pPr>
            <a:lvl3pPr marL="1143000" indent="-228600" defTabSz="912813" eaLnBrk="0" hangingPunct="0">
              <a:defRPr sz="3100">
                <a:solidFill>
                  <a:srgbClr val="000000"/>
                </a:solidFill>
                <a:latin typeface="Gill Sans" charset="0"/>
                <a:ea typeface="ヒラギノ角ゴ ProN W3" charset="-128"/>
                <a:sym typeface="Gill Sans" charset="0"/>
              </a:defRPr>
            </a:lvl3pPr>
            <a:lvl4pPr marL="1600200" indent="-228600" defTabSz="912813" eaLnBrk="0" hangingPunct="0">
              <a:defRPr sz="3100">
                <a:solidFill>
                  <a:srgbClr val="000000"/>
                </a:solidFill>
                <a:latin typeface="Gill Sans" charset="0"/>
                <a:ea typeface="ヒラギノ角ゴ ProN W3" charset="-128"/>
                <a:sym typeface="Gill Sans" charset="0"/>
              </a:defRPr>
            </a:lvl4pPr>
            <a:lvl5pPr marL="2057400" indent="-228600" defTabSz="912813" eaLnBrk="0" hangingPunct="0">
              <a:defRPr sz="3100">
                <a:solidFill>
                  <a:srgbClr val="000000"/>
                </a:solidFill>
                <a:latin typeface="Gill Sans" charset="0"/>
                <a:ea typeface="ヒラギノ角ゴ ProN W3" charset="-128"/>
                <a:sym typeface="Gill Sans" charset="0"/>
              </a:defRPr>
            </a:lvl5pPr>
            <a:lvl6pPr marL="25146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defTabSz="912813"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r" eaLnBrk="1" hangingPunct="1"/>
            <a:r>
              <a:rPr lang="en-US" altLang="en-US" sz="800" dirty="0" smtClean="0">
                <a:latin typeface="Arial" panose="020B0604020202020204" pitchFamily="34" charset="0"/>
                <a:cs typeface="Arial" panose="020B0604020202020204" pitchFamily="34" charset="0"/>
              </a:rPr>
              <a:t>20171001</a:t>
            </a:r>
            <a:endParaRPr lang="en-US" altLang="en-US" sz="800" dirty="0">
              <a:latin typeface="Arial" panose="020B0604020202020204" pitchFamily="34" charset="0"/>
              <a:cs typeface="Arial" panose="020B0604020202020204" pitchFamily="34" charset="0"/>
            </a:endParaRPr>
          </a:p>
        </p:txBody>
      </p:sp>
      <p:sp>
        <p:nvSpPr>
          <p:cNvPr id="30" name="TextBox 13"/>
          <p:cNvSpPr txBox="1">
            <a:spLocks noChangeArrowheads="1"/>
          </p:cNvSpPr>
          <p:nvPr/>
        </p:nvSpPr>
        <p:spPr bwMode="auto">
          <a:xfrm>
            <a:off x="331179" y="5615182"/>
            <a:ext cx="32663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eaLnBrk="1" hangingPunct="1"/>
            <a:r>
              <a:rPr lang="en-US" altLang="en-US" sz="800" dirty="0" smtClean="0">
                <a:latin typeface="Arial" panose="020B0604020202020204" pitchFamily="34" charset="0"/>
                <a:cs typeface="Arial" panose="020B0604020202020204" pitchFamily="34" charset="0"/>
              </a:rPr>
              <a:t>Nate Allen, </a:t>
            </a:r>
            <a:r>
              <a:rPr lang="en-US" altLang="en-US" sz="800" dirty="0">
                <a:latin typeface="Arial" panose="020B0604020202020204" pitchFamily="34" charset="0"/>
                <a:cs typeface="Arial" panose="020B0604020202020204" pitchFamily="34" charset="0"/>
              </a:rPr>
              <a:t>IMPA, </a:t>
            </a:r>
            <a:r>
              <a:rPr lang="en-US" altLang="en-US" sz="800" dirty="0" smtClean="0">
                <a:latin typeface="Arial" panose="020B0604020202020204" pitchFamily="34" charset="0"/>
                <a:cs typeface="Arial" panose="020B0604020202020204" pitchFamily="34" charset="0"/>
              </a:rPr>
              <a:t>(210) 466-0687/nathaniel.d.allen.civ@mail.mil</a:t>
            </a:r>
            <a:endParaRPr lang="en-US" altLang="en-US" sz="800" dirty="0">
              <a:latin typeface="Arial" panose="020B0604020202020204" pitchFamily="34" charset="0"/>
              <a:cs typeface="Arial" panose="020B0604020202020204" pitchFamily="34" charset="0"/>
            </a:endParaRPr>
          </a:p>
        </p:txBody>
      </p:sp>
      <p:sp>
        <p:nvSpPr>
          <p:cNvPr id="31" name="TextBox 11"/>
          <p:cNvSpPr txBox="1">
            <a:spLocks noChangeArrowheads="1"/>
          </p:cNvSpPr>
          <p:nvPr/>
        </p:nvSpPr>
        <p:spPr bwMode="auto">
          <a:xfrm>
            <a:off x="333604" y="963604"/>
            <a:ext cx="8476788" cy="35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0516" tIns="25258" rIns="50516" bIns="25258">
            <a:spAutoFit/>
          </a:bodyPr>
          <a:lstStyle>
            <a:lvl1pPr eaLnBrk="0" hangingPunct="0">
              <a:defRPr sz="3100">
                <a:solidFill>
                  <a:srgbClr val="000000"/>
                </a:solidFill>
                <a:latin typeface="Gill Sans" charset="0"/>
                <a:ea typeface="ヒラギノ角ゴ ProN W3" charset="-128"/>
                <a:sym typeface="Gill Sans" charset="0"/>
              </a:defRPr>
            </a:lvl1pPr>
            <a:lvl2pPr marL="742950" indent="-285750" eaLnBrk="0" hangingPunct="0">
              <a:defRPr sz="3100">
                <a:solidFill>
                  <a:srgbClr val="000000"/>
                </a:solidFill>
                <a:latin typeface="Gill Sans" charset="0"/>
                <a:ea typeface="ヒラギノ角ゴ ProN W3" charset="-128"/>
                <a:sym typeface="Gill Sans" charset="0"/>
              </a:defRPr>
            </a:lvl2pPr>
            <a:lvl3pPr marL="1143000" indent="-228600" eaLnBrk="0" hangingPunct="0">
              <a:defRPr sz="3100">
                <a:solidFill>
                  <a:srgbClr val="000000"/>
                </a:solidFill>
                <a:latin typeface="Gill Sans" charset="0"/>
                <a:ea typeface="ヒラギノ角ゴ ProN W3" charset="-128"/>
                <a:sym typeface="Gill Sans" charset="0"/>
              </a:defRPr>
            </a:lvl3pPr>
            <a:lvl4pPr marL="1600200" indent="-228600" eaLnBrk="0" hangingPunct="0">
              <a:defRPr sz="3100">
                <a:solidFill>
                  <a:srgbClr val="000000"/>
                </a:solidFill>
                <a:latin typeface="Gill Sans" charset="0"/>
                <a:ea typeface="ヒラギノ角ゴ ProN W3" charset="-128"/>
                <a:sym typeface="Gill Sans" charset="0"/>
              </a:defRPr>
            </a:lvl4pPr>
            <a:lvl5pPr marL="2057400" indent="-228600" eaLnBrk="0" hangingPunct="0">
              <a:defRPr sz="31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3100">
                <a:solidFill>
                  <a:srgbClr val="000000"/>
                </a:solidFill>
                <a:latin typeface="Gill Sans" charset="0"/>
                <a:ea typeface="ヒラギノ角ゴ ProN W3" charset="-128"/>
                <a:sym typeface="Gill Sans" charset="0"/>
              </a:defRPr>
            </a:lvl9pPr>
          </a:lstStyle>
          <a:p>
            <a:pPr algn="ctr" eaLnBrk="1" hangingPunct="1"/>
            <a:r>
              <a:rPr lang="en-US" altLang="en-US" sz="2000" b="1" dirty="0">
                <a:latin typeface="Arial" panose="020B0604020202020204" pitchFamily="34" charset="0"/>
                <a:cs typeface="Arial" panose="020B0604020202020204" pitchFamily="34" charset="0"/>
              </a:rPr>
              <a:t>IMCOM PAG on a Page: </a:t>
            </a:r>
            <a:r>
              <a:rPr lang="en-US" altLang="en-US" sz="2000" b="1" dirty="0" smtClean="0">
                <a:latin typeface="Arial" panose="020B0604020202020204" pitchFamily="34" charset="0"/>
                <a:cs typeface="Arial" panose="020B0604020202020204" pitchFamily="34" charset="0"/>
              </a:rPr>
              <a:t>Emergency Services</a:t>
            </a:r>
            <a:endParaRPr lang="en-US" altLang="en-US" sz="2000" b="1" dirty="0">
              <a:latin typeface="Arial" panose="020B0604020202020204" pitchFamily="34" charset="0"/>
              <a:cs typeface="Arial" panose="020B0604020202020204" pitchFamily="34" charset="0"/>
            </a:endParaRPr>
          </a:p>
        </p:txBody>
      </p:sp>
      <p:sp>
        <p:nvSpPr>
          <p:cNvPr id="32" name="TextBox 31"/>
          <p:cNvSpPr txBox="1"/>
          <p:nvPr/>
        </p:nvSpPr>
        <p:spPr>
          <a:xfrm>
            <a:off x="3405184" y="820717"/>
            <a:ext cx="2333625" cy="219291"/>
          </a:xfrm>
          <a:prstGeom prst="rect">
            <a:avLst/>
          </a:prstGeom>
          <a:noFill/>
        </p:spPr>
        <p:txBody>
          <a:bodyPr>
            <a:spAutoFit/>
          </a:bodyPr>
          <a:lstStyle/>
          <a:p>
            <a:pPr algn="ctr">
              <a:defRPr/>
            </a:pPr>
            <a:r>
              <a:rPr lang="en-US" sz="800" dirty="0">
                <a:solidFill>
                  <a:prstClr val="black"/>
                </a:solidFill>
                <a:latin typeface="Arial" pitchFamily="34" charset="0"/>
                <a:cs typeface="Arial" pitchFamily="34" charset="0"/>
              </a:rPr>
              <a:t>UNCLASSIFIED/FOUO</a:t>
            </a:r>
            <a:r>
              <a:rPr lang="en-US" sz="800" b="1" dirty="0">
                <a:solidFill>
                  <a:prstClr val="black"/>
                </a:solidFill>
                <a:latin typeface="Arial" pitchFamily="34" charset="0"/>
                <a:cs typeface="Arial" pitchFamily="34" charset="0"/>
              </a:rPr>
              <a:t> </a:t>
            </a:r>
          </a:p>
        </p:txBody>
      </p:sp>
    </p:spTree>
    <p:extLst>
      <p:ext uri="{BB962C8B-B14F-4D97-AF65-F5344CB8AC3E}">
        <p14:creationId xmlns:p14="http://schemas.microsoft.com/office/powerpoint/2010/main" val="3934173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95454"/>
            <a:ext cx="9144001" cy="787908"/>
          </a:xfrm>
          <a:prstGeom prst="rect">
            <a:avLst/>
          </a:prstGeom>
        </p:spPr>
        <p:txBody>
          <a:bodyPr wrap="square">
            <a:spAutoFit/>
          </a:bodyPr>
          <a:lstStyle/>
          <a:p>
            <a:pPr algn="ctr" eaLnBrk="0" fontAlgn="base" hangingPunct="0">
              <a:lnSpc>
                <a:spcPct val="90000"/>
              </a:lnSpc>
              <a:spcBef>
                <a:spcPct val="10000"/>
              </a:spcBef>
              <a:spcAft>
                <a:spcPct val="0"/>
              </a:spcAft>
            </a:pPr>
            <a:r>
              <a:rPr lang="en-US" sz="2800" b="1" dirty="0" smtClean="0">
                <a:solidFill>
                  <a:srgbClr val="000000"/>
                </a:solidFill>
                <a:latin typeface="Arial" panose="020B0604020202020204" pitchFamily="34" charset="0"/>
                <a:ea typeface="ＭＳ Ｐゴシック" pitchFamily="-112" charset="-128"/>
                <a:cs typeface="Arial" panose="020B0604020202020204" pitchFamily="34" charset="0"/>
              </a:rPr>
              <a:t>IMCOM Communication </a:t>
            </a:r>
            <a:r>
              <a:rPr lang="en-US" sz="2800" b="1" dirty="0">
                <a:solidFill>
                  <a:srgbClr val="000000"/>
                </a:solidFill>
                <a:latin typeface="Arial" panose="020B0604020202020204" pitchFamily="34" charset="0"/>
                <a:ea typeface="ＭＳ Ｐゴシック" pitchFamily="-112" charset="-128"/>
                <a:cs typeface="Arial" panose="020B0604020202020204" pitchFamily="34" charset="0"/>
              </a:rPr>
              <a:t>Toolkit</a:t>
            </a:r>
          </a:p>
          <a:p>
            <a:pPr lvl="0" algn="ctr" eaLnBrk="0" fontAlgn="base" hangingPunct="0">
              <a:lnSpc>
                <a:spcPct val="90000"/>
              </a:lnSpc>
              <a:spcBef>
                <a:spcPct val="10000"/>
              </a:spcBef>
              <a:spcAft>
                <a:spcPct val="0"/>
              </a:spcAft>
            </a:pPr>
            <a:r>
              <a:rPr lang="en-US" sz="2000" b="1" kern="0" dirty="0" smtClean="0">
                <a:solidFill>
                  <a:schemeClr val="bg1"/>
                </a:solidFill>
                <a:latin typeface="Arial" panose="020B0604020202020204" pitchFamily="34" charset="0"/>
                <a:cs typeface="Arial" panose="020B0604020202020204" pitchFamily="34" charset="0"/>
              </a:rPr>
              <a:t>Point of Contact</a:t>
            </a:r>
            <a:endParaRPr lang="en-US" sz="3200" b="1" i="1" dirty="0">
              <a:solidFill>
                <a:srgbClr val="000000"/>
              </a:solidFill>
              <a:latin typeface="Arial" panose="020B0604020202020204" pitchFamily="34" charset="0"/>
              <a:ea typeface="ＭＳ Ｐゴシック" pitchFamily="-112" charset="-128"/>
              <a:cs typeface="Arial" panose="020B0604020202020204" pitchFamily="34" charset="0"/>
            </a:endParaRPr>
          </a:p>
        </p:txBody>
      </p:sp>
      <p:sp>
        <p:nvSpPr>
          <p:cNvPr id="9" name="TextBox 8"/>
          <p:cNvSpPr txBox="1"/>
          <p:nvPr/>
        </p:nvSpPr>
        <p:spPr>
          <a:xfrm>
            <a:off x="714679" y="1875008"/>
            <a:ext cx="7714639" cy="2908489"/>
          </a:xfrm>
          <a:prstGeom prst="rect">
            <a:avLst/>
          </a:prstGeom>
          <a:noFill/>
        </p:spPr>
        <p:txBody>
          <a:bodyPr wrap="square" rtlCol="0" anchor="ctr">
            <a:spAutoFit/>
          </a:bodyPr>
          <a:lstStyle/>
          <a:p>
            <a:pPr algn="ctr"/>
            <a:r>
              <a:rPr lang="en-US" sz="36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Scott Malcom</a:t>
            </a:r>
          </a:p>
          <a:p>
            <a:pPr algn="ctr"/>
            <a:endPar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hlinkClick r:id="rId3"/>
            </a:endParaRPr>
          </a:p>
          <a:p>
            <a:pPr algn="ctr"/>
            <a:endPar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hlinkClick r:id="rId3"/>
            </a:endParaRPr>
          </a:p>
          <a:p>
            <a:pPr algn="ctr"/>
            <a:r>
              <a:rPr lang="en-US" dirty="0" smtClean="0">
                <a:solidFill>
                  <a:prstClr val="black"/>
                </a:solidFill>
                <a:latin typeface="Arial" panose="020B0604020202020204" pitchFamily="34" charset="0"/>
                <a:ea typeface="Calibri" panose="020F0502020204030204" pitchFamily="34" charset="0"/>
                <a:cs typeface="Times New Roman" panose="02020603050405020304" pitchFamily="18" charset="0"/>
                <a:hlinkClick r:id="rId3"/>
              </a:rPr>
              <a:t>Scott.f.Malcom.civ@mail.mil</a:t>
            </a:r>
            <a:endParaRPr lang="en-US"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r>
              <a:rPr lang="en-US"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210-466-0716</a:t>
            </a:r>
          </a:p>
          <a:p>
            <a:pPr algn="ctr"/>
            <a:r>
              <a:rPr lang="en-US"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DSN: 450-0716</a:t>
            </a:r>
          </a:p>
          <a:p>
            <a:pPr algn="ctr"/>
            <a:endPar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US" sz="1000" b="1" dirty="0" smtClean="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endParaRPr lang="en-US" sz="1000" b="1" dirty="0">
              <a:solidFill>
                <a:prstClr val="black"/>
              </a:solidFill>
              <a:latin typeface="Arial" panose="020B0604020202020204" pitchFamily="34" charset="0"/>
              <a:ea typeface="Calibri" panose="020F0502020204030204" pitchFamily="34" charset="0"/>
              <a:cs typeface="Times New Roman" panose="02020603050405020304" pitchFamily="18" charset="0"/>
            </a:endParaRPr>
          </a:p>
          <a:p>
            <a:pPr algn="ctr"/>
            <a:r>
              <a:rPr lang="en-US" sz="1300" dirty="0" smtClean="0">
                <a:solidFill>
                  <a:prstClr val="black"/>
                </a:solidFill>
                <a:latin typeface="Arial" panose="020B0604020202020204" pitchFamily="34" charset="0"/>
                <a:ea typeface="Calibri" panose="020F0502020204030204" pitchFamily="34" charset="0"/>
                <a:cs typeface="Times New Roman" panose="02020603050405020304" pitchFamily="18" charset="0"/>
              </a:rPr>
              <a:t>The IMCOM communication Toolkit is a living document and will be updated as circumstances warrant.</a:t>
            </a:r>
          </a:p>
        </p:txBody>
      </p:sp>
    </p:spTree>
    <p:extLst>
      <p:ext uri="{BB962C8B-B14F-4D97-AF65-F5344CB8AC3E}">
        <p14:creationId xmlns:p14="http://schemas.microsoft.com/office/powerpoint/2010/main" val="2951684752"/>
      </p:ext>
    </p:extLst>
  </p:cSld>
  <p:clrMapOvr>
    <a:masterClrMapping/>
  </p:clrMapOvr>
  <p:timing>
    <p:tnLst>
      <p:par>
        <p:cTn id="1" dur="indefinite" restart="never" nodeType="tmRoot"/>
      </p:par>
    </p:tnLst>
  </p:timing>
</p:sld>
</file>

<file path=ppt/theme/theme1.xml><?xml version="1.0" encoding="utf-8"?>
<a:theme xmlns:a="http://schemas.openxmlformats.org/drawingml/2006/main" name="IMCOM Briefing Templat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 Master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23F88F76CDD2E4B92AD2FA372141BA5" ma:contentTypeVersion="2" ma:contentTypeDescription="Create a new document." ma:contentTypeScope="" ma:versionID="22661ccab2131cff0b0b5c15ea431954">
  <xsd:schema xmlns:xsd="http://www.w3.org/2001/XMLSchema" xmlns:xs="http://www.w3.org/2001/XMLSchema" xmlns:p="http://schemas.microsoft.com/office/2006/metadata/properties" targetNamespace="http://schemas.microsoft.com/office/2006/metadata/properties" ma:root="true" ma:fieldsID="216d346ebb4f3e03b3ac6ac37b82964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57214B-4591-440E-BECD-EE4AEEB3C0CD}">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10C1354C-A963-44E4-BCB0-5B24FC4C9F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9D68FAF1-A0B0-4880-AB37-F310DDE353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7849</TotalTime>
  <Words>4651</Words>
  <Application>Microsoft Office PowerPoint</Application>
  <PresentationFormat>On-screen Show (4:3)</PresentationFormat>
  <Paragraphs>498</Paragraphs>
  <Slides>21</Slides>
  <Notes>12</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21</vt:i4>
      </vt:variant>
    </vt:vector>
  </HeadingPairs>
  <TitlesOfParts>
    <vt:vector size="33" baseType="lpstr">
      <vt:lpstr>ＭＳ Ｐゴシック</vt:lpstr>
      <vt:lpstr>Arial</vt:lpstr>
      <vt:lpstr>Arial Narrow</vt:lpstr>
      <vt:lpstr>Calibri</vt:lpstr>
      <vt:lpstr>Calibri Light</vt:lpstr>
      <vt:lpstr>Franklin Gothic Book</vt:lpstr>
      <vt:lpstr>Gill Sans</vt:lpstr>
      <vt:lpstr>Times New Roman</vt:lpstr>
      <vt:lpstr>ヒラギノ角ゴ ProN W3</vt:lpstr>
      <vt:lpstr>IMCOM Briefing Template</vt:lpstr>
      <vt:lpstr>Content Slide Master Template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katy.d.carter2</dc:creator>
  <cp:lastModifiedBy>DoD Admin</cp:lastModifiedBy>
  <cp:revision>502</cp:revision>
  <cp:lastPrinted>2017-11-28T16:02:22Z</cp:lastPrinted>
  <dcterms:created xsi:type="dcterms:W3CDTF">2016-08-03T18:26:40Z</dcterms:created>
  <dcterms:modified xsi:type="dcterms:W3CDTF">2017-12-06T14:54:30Z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0x010100D23F88F76CDD2E4B92AD2FA372141BA5</vt:lpwstr>
  </property>
</Properties>
</file>