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18"/>
  </p:notesMasterIdLst>
  <p:handoutMasterIdLst>
    <p:handoutMasterId r:id="rId19"/>
  </p:handoutMasterIdLst>
  <p:sldIdLst>
    <p:sldId id="256" r:id="rId6"/>
    <p:sldId id="266" r:id="rId7"/>
    <p:sldId id="268" r:id="rId8"/>
    <p:sldId id="279" r:id="rId9"/>
    <p:sldId id="265" r:id="rId10"/>
    <p:sldId id="271" r:id="rId11"/>
    <p:sldId id="274" r:id="rId12"/>
    <p:sldId id="272" r:id="rId13"/>
    <p:sldId id="275" r:id="rId14"/>
    <p:sldId id="278" r:id="rId15"/>
    <p:sldId id="276" r:id="rId16"/>
    <p:sldId id="277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16" autoAdjust="0"/>
    <p:restoredTop sz="81405" autoAdjust="0"/>
  </p:normalViewPr>
  <p:slideViewPr>
    <p:cSldViewPr snapToGrid="0">
      <p:cViewPr varScale="1">
        <p:scale>
          <a:sx n="104" d="100"/>
          <a:sy n="104" d="100"/>
        </p:scale>
        <p:origin x="144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AA6457-4F48-47E3-B586-B8B2622206B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8AE17F44-E829-4B38-8B14-F25F68626CFB}">
      <dgm:prSet phldrT="[Text]"/>
      <dgm:spPr/>
      <dgm:t>
        <a:bodyPr/>
        <a:lstStyle/>
        <a:p>
          <a:r>
            <a:rPr lang="en-US" dirty="0" smtClean="0"/>
            <a:t>QUALITY</a:t>
          </a:r>
          <a:endParaRPr lang="en-US" dirty="0"/>
        </a:p>
      </dgm:t>
    </dgm:pt>
    <dgm:pt modelId="{B7ED4A0D-7D14-42E8-A6EA-B48ADFBE594F}" type="parTrans" cxnId="{589610EE-6B28-4508-9774-12DF453C2DB0}">
      <dgm:prSet/>
      <dgm:spPr/>
      <dgm:t>
        <a:bodyPr/>
        <a:lstStyle/>
        <a:p>
          <a:endParaRPr lang="en-US"/>
        </a:p>
      </dgm:t>
    </dgm:pt>
    <dgm:pt modelId="{62176465-0238-4B59-9D07-33FBC67EC8E1}" type="sibTrans" cxnId="{589610EE-6B28-4508-9774-12DF453C2DB0}">
      <dgm:prSet/>
      <dgm:spPr/>
      <dgm:t>
        <a:bodyPr/>
        <a:lstStyle/>
        <a:p>
          <a:endParaRPr lang="en-US"/>
        </a:p>
      </dgm:t>
    </dgm:pt>
    <dgm:pt modelId="{EC30D97E-0669-4395-9C15-9262129D23F9}">
      <dgm:prSet phldrT="[Text]"/>
      <dgm:spPr/>
      <dgm:t>
        <a:bodyPr/>
        <a:lstStyle/>
        <a:p>
          <a:r>
            <a:rPr lang="en-US" dirty="0" smtClean="0"/>
            <a:t>AVAILABLE</a:t>
          </a:r>
          <a:endParaRPr lang="en-US" dirty="0"/>
        </a:p>
      </dgm:t>
    </dgm:pt>
    <dgm:pt modelId="{B96202FC-B2E1-4708-AE1F-BAD6933B149F}" type="parTrans" cxnId="{C372EFD0-A679-4675-BF22-D6626EF5A7A7}">
      <dgm:prSet/>
      <dgm:spPr/>
      <dgm:t>
        <a:bodyPr/>
        <a:lstStyle/>
        <a:p>
          <a:endParaRPr lang="en-US"/>
        </a:p>
      </dgm:t>
    </dgm:pt>
    <dgm:pt modelId="{8056B42D-9867-4450-A46F-F445C66FA072}" type="sibTrans" cxnId="{C372EFD0-A679-4675-BF22-D6626EF5A7A7}">
      <dgm:prSet/>
      <dgm:spPr/>
      <dgm:t>
        <a:bodyPr/>
        <a:lstStyle/>
        <a:p>
          <a:endParaRPr lang="en-US"/>
        </a:p>
      </dgm:t>
    </dgm:pt>
    <dgm:pt modelId="{887BAADE-CAC8-4C36-8AC6-577594AD44B0}">
      <dgm:prSet phldrT="[Text]"/>
      <dgm:spPr/>
      <dgm:t>
        <a:bodyPr/>
        <a:lstStyle/>
        <a:p>
          <a:r>
            <a:rPr lang="en-US" dirty="0" smtClean="0"/>
            <a:t>AFFORDABLE</a:t>
          </a:r>
          <a:endParaRPr lang="en-US" dirty="0"/>
        </a:p>
      </dgm:t>
    </dgm:pt>
    <dgm:pt modelId="{1E662909-63EF-4E9D-892C-A118629078CF}" type="parTrans" cxnId="{F8D1C2B4-0A01-46D9-8592-7AA6B0BCF8E3}">
      <dgm:prSet/>
      <dgm:spPr/>
      <dgm:t>
        <a:bodyPr/>
        <a:lstStyle/>
        <a:p>
          <a:endParaRPr lang="en-US"/>
        </a:p>
      </dgm:t>
    </dgm:pt>
    <dgm:pt modelId="{DC952D2A-9120-48D9-A028-C9B8E2D7C18E}" type="sibTrans" cxnId="{F8D1C2B4-0A01-46D9-8592-7AA6B0BCF8E3}">
      <dgm:prSet/>
      <dgm:spPr/>
      <dgm:t>
        <a:bodyPr/>
        <a:lstStyle/>
        <a:p>
          <a:endParaRPr lang="en-US"/>
        </a:p>
      </dgm:t>
    </dgm:pt>
    <dgm:pt modelId="{7191F704-E534-486B-BB0F-8276BE8D5A93}" type="pres">
      <dgm:prSet presAssocID="{47AA6457-4F48-47E3-B586-B8B2622206B6}" presName="compositeShape" presStyleCnt="0">
        <dgm:presLayoutVars>
          <dgm:dir/>
          <dgm:resizeHandles/>
        </dgm:presLayoutVars>
      </dgm:prSet>
      <dgm:spPr/>
    </dgm:pt>
    <dgm:pt modelId="{6650107D-647F-462A-9368-142DE2D6D9A0}" type="pres">
      <dgm:prSet presAssocID="{47AA6457-4F48-47E3-B586-B8B2622206B6}" presName="pyramid" presStyleLbl="node1" presStyleIdx="0" presStyleCnt="1" custLinFactNeighborY="-754"/>
      <dgm:spPr/>
    </dgm:pt>
    <dgm:pt modelId="{051335DB-962A-4C05-86EF-1A29A8A2DE58}" type="pres">
      <dgm:prSet presAssocID="{47AA6457-4F48-47E3-B586-B8B2622206B6}" presName="theList" presStyleCnt="0"/>
      <dgm:spPr/>
    </dgm:pt>
    <dgm:pt modelId="{641C53D2-B0E9-42A3-90E5-FC2ADDB693FF}" type="pres">
      <dgm:prSet presAssocID="{8AE17F44-E829-4B38-8B14-F25F68626CF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6F824-BF30-4F4B-A78B-ECDE614074EF}" type="pres">
      <dgm:prSet presAssocID="{8AE17F44-E829-4B38-8B14-F25F68626CFB}" presName="aSpace" presStyleCnt="0"/>
      <dgm:spPr/>
    </dgm:pt>
    <dgm:pt modelId="{C326C04B-E40C-4961-B70D-34C9742DC594}" type="pres">
      <dgm:prSet presAssocID="{EC30D97E-0669-4395-9C15-9262129D23F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96442-34A9-4E1D-B2C1-DEC43FDFF27B}" type="pres">
      <dgm:prSet presAssocID="{EC30D97E-0669-4395-9C15-9262129D23F9}" presName="aSpace" presStyleCnt="0"/>
      <dgm:spPr/>
    </dgm:pt>
    <dgm:pt modelId="{87ACD899-8CCB-4671-A949-656C1C2E58D0}" type="pres">
      <dgm:prSet presAssocID="{887BAADE-CAC8-4C36-8AC6-577594AD44B0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3C8C4C-B013-4571-9C46-AA2DC0535ED4}" type="pres">
      <dgm:prSet presAssocID="{887BAADE-CAC8-4C36-8AC6-577594AD44B0}" presName="aSpace" presStyleCnt="0"/>
      <dgm:spPr/>
    </dgm:pt>
  </dgm:ptLst>
  <dgm:cxnLst>
    <dgm:cxn modelId="{7782CA8B-D02E-4D26-AD94-2DD60C9B1B57}" type="presOf" srcId="{EC30D97E-0669-4395-9C15-9262129D23F9}" destId="{C326C04B-E40C-4961-B70D-34C9742DC594}" srcOrd="0" destOrd="0" presId="urn:microsoft.com/office/officeart/2005/8/layout/pyramid2"/>
    <dgm:cxn modelId="{93F8E9BA-801F-4272-9590-985B8D123065}" type="presOf" srcId="{887BAADE-CAC8-4C36-8AC6-577594AD44B0}" destId="{87ACD899-8CCB-4671-A949-656C1C2E58D0}" srcOrd="0" destOrd="0" presId="urn:microsoft.com/office/officeart/2005/8/layout/pyramid2"/>
    <dgm:cxn modelId="{589610EE-6B28-4508-9774-12DF453C2DB0}" srcId="{47AA6457-4F48-47E3-B586-B8B2622206B6}" destId="{8AE17F44-E829-4B38-8B14-F25F68626CFB}" srcOrd="0" destOrd="0" parTransId="{B7ED4A0D-7D14-42E8-A6EA-B48ADFBE594F}" sibTransId="{62176465-0238-4B59-9D07-33FBC67EC8E1}"/>
    <dgm:cxn modelId="{C372EFD0-A679-4675-BF22-D6626EF5A7A7}" srcId="{47AA6457-4F48-47E3-B586-B8B2622206B6}" destId="{EC30D97E-0669-4395-9C15-9262129D23F9}" srcOrd="1" destOrd="0" parTransId="{B96202FC-B2E1-4708-AE1F-BAD6933B149F}" sibTransId="{8056B42D-9867-4450-A46F-F445C66FA072}"/>
    <dgm:cxn modelId="{C992C1F9-F378-4B2D-862A-1D936A2CB67D}" type="presOf" srcId="{47AA6457-4F48-47E3-B586-B8B2622206B6}" destId="{7191F704-E534-486B-BB0F-8276BE8D5A93}" srcOrd="0" destOrd="0" presId="urn:microsoft.com/office/officeart/2005/8/layout/pyramid2"/>
    <dgm:cxn modelId="{C359D131-A5B5-408F-A2BB-8A3BC7D65A93}" type="presOf" srcId="{8AE17F44-E829-4B38-8B14-F25F68626CFB}" destId="{641C53D2-B0E9-42A3-90E5-FC2ADDB693FF}" srcOrd="0" destOrd="0" presId="urn:microsoft.com/office/officeart/2005/8/layout/pyramid2"/>
    <dgm:cxn modelId="{F8D1C2B4-0A01-46D9-8592-7AA6B0BCF8E3}" srcId="{47AA6457-4F48-47E3-B586-B8B2622206B6}" destId="{887BAADE-CAC8-4C36-8AC6-577594AD44B0}" srcOrd="2" destOrd="0" parTransId="{1E662909-63EF-4E9D-892C-A118629078CF}" sibTransId="{DC952D2A-9120-48D9-A028-C9B8E2D7C18E}"/>
    <dgm:cxn modelId="{46C1CB88-4B01-403F-BC97-814BC0AB2336}" type="presParOf" srcId="{7191F704-E534-486B-BB0F-8276BE8D5A93}" destId="{6650107D-647F-462A-9368-142DE2D6D9A0}" srcOrd="0" destOrd="0" presId="urn:microsoft.com/office/officeart/2005/8/layout/pyramid2"/>
    <dgm:cxn modelId="{82BA5B63-D42A-442C-8827-1473F46FBFCE}" type="presParOf" srcId="{7191F704-E534-486B-BB0F-8276BE8D5A93}" destId="{051335DB-962A-4C05-86EF-1A29A8A2DE58}" srcOrd="1" destOrd="0" presId="urn:microsoft.com/office/officeart/2005/8/layout/pyramid2"/>
    <dgm:cxn modelId="{AE981BDF-905E-45CA-9B95-BA6DD0F0F05A}" type="presParOf" srcId="{051335DB-962A-4C05-86EF-1A29A8A2DE58}" destId="{641C53D2-B0E9-42A3-90E5-FC2ADDB693FF}" srcOrd="0" destOrd="0" presId="urn:microsoft.com/office/officeart/2005/8/layout/pyramid2"/>
    <dgm:cxn modelId="{630D66AD-D114-4A88-B879-2A5039002EEA}" type="presParOf" srcId="{051335DB-962A-4C05-86EF-1A29A8A2DE58}" destId="{B516F824-BF30-4F4B-A78B-ECDE614074EF}" srcOrd="1" destOrd="0" presId="urn:microsoft.com/office/officeart/2005/8/layout/pyramid2"/>
    <dgm:cxn modelId="{2DF0007C-D447-4649-9CE8-F4DA7377393B}" type="presParOf" srcId="{051335DB-962A-4C05-86EF-1A29A8A2DE58}" destId="{C326C04B-E40C-4961-B70D-34C9742DC594}" srcOrd="2" destOrd="0" presId="urn:microsoft.com/office/officeart/2005/8/layout/pyramid2"/>
    <dgm:cxn modelId="{A4A62C7B-284A-45C3-8AE3-6A54D8F97F35}" type="presParOf" srcId="{051335DB-962A-4C05-86EF-1A29A8A2DE58}" destId="{6F896442-34A9-4E1D-B2C1-DEC43FDFF27B}" srcOrd="3" destOrd="0" presId="urn:microsoft.com/office/officeart/2005/8/layout/pyramid2"/>
    <dgm:cxn modelId="{D4F807C3-51DF-44CC-A74D-A78BBDD5BFEA}" type="presParOf" srcId="{051335DB-962A-4C05-86EF-1A29A8A2DE58}" destId="{87ACD899-8CCB-4671-A949-656C1C2E58D0}" srcOrd="4" destOrd="0" presId="urn:microsoft.com/office/officeart/2005/8/layout/pyramid2"/>
    <dgm:cxn modelId="{65689560-892B-42FA-8C3E-BDCB4D3FDB34}" type="presParOf" srcId="{051335DB-962A-4C05-86EF-1A29A8A2DE58}" destId="{A63C8C4C-B013-4571-9C46-AA2DC0535ED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65D49-D275-4F25-9E4E-670C39AD4076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60C8-A64C-46E1-9694-5A9CA236A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40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E28CD4-B46F-4740-A1F0-4158116A0CD7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D99428-EB41-4402-96AF-61B7207256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of you have ever created a business case?</a:t>
            </a:r>
          </a:p>
          <a:p>
            <a:endParaRPr lang="en-US" dirty="0" smtClean="0"/>
          </a:p>
          <a:p>
            <a:r>
              <a:rPr lang="en-US" dirty="0" smtClean="0"/>
              <a:t>How</a:t>
            </a:r>
            <a:r>
              <a:rPr lang="en-US" baseline="0" dirty="0" smtClean="0"/>
              <a:t> was the process?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53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smaller garrisons that do not have on-post youth sports programming for active duty youth.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Benefits:</a:t>
            </a:r>
          </a:p>
          <a:p>
            <a:pPr marL="0" indent="0">
              <a:buNone/>
            </a:pPr>
            <a:r>
              <a:rPr lang="en-US" dirty="0" smtClean="0"/>
              <a:t>-School success linked to youth sports involvement </a:t>
            </a:r>
          </a:p>
          <a:p>
            <a:pPr marL="0" indent="0">
              <a:buNone/>
            </a:pPr>
            <a:r>
              <a:rPr lang="en-US" dirty="0" smtClean="0"/>
              <a:t>-Reduce ‘at risk’ behaviors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871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6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989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a table </a:t>
            </a:r>
            <a:r>
              <a:rPr lang="en-US" baseline="0" dirty="0" smtClean="0"/>
              <a:t>discuss the current business cases at your Garrison. How long have they been in place? Are they effective? Do you have evidence to support or refute?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3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BLUF.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44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3. # of children enrolled,</a:t>
            </a:r>
            <a:r>
              <a:rPr lang="en-US" baseline="0" dirty="0" smtClean="0"/>
              <a:t> impact on the program,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25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4.</a:t>
            </a:r>
            <a:r>
              <a:rPr lang="en-US" baseline="0" dirty="0" smtClean="0"/>
              <a:t> Increased enrollment, customer satisfaction goal met,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44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2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8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85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62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6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5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of Brie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3029447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en-US" sz="4400" b="1" baseline="0" smtClean="0">
                <a:latin typeface="Arial" panose="020B0604020202020204" pitchFamily="34" charset="0"/>
                <a:cs typeface="Arial" panose="020B0604020202020204" pitchFamily="34" charset="0"/>
              </a:rPr>
              <a:t> of Brief</a:t>
            </a:r>
            <a:endParaRPr lang="en-US" sz="4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3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036305C-DBD9-414B-A2CB-8A20F1F5D033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884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D56FA92-A175-4464-8EA4-11087237C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6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036305C-DBD9-414B-A2CB-8A20F1F5D033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884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D56FA92-A175-4464-8EA4-11087237C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3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3" cstate="print"/>
          <a:srcRect t="44063" b="11873"/>
          <a:stretch/>
        </p:blipFill>
        <p:spPr>
          <a:xfrm flipV="1">
            <a:off x="0" y="6365542"/>
            <a:ext cx="9144000" cy="4282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print"/>
          <a:srcRect t="-1" b="11873"/>
          <a:stretch/>
        </p:blipFill>
        <p:spPr>
          <a:xfrm flipH="1" flipV="1">
            <a:off x="-8791" y="0"/>
            <a:ext cx="9152792" cy="984914"/>
          </a:xfrm>
          <a:prstGeom prst="rect">
            <a:avLst/>
          </a:prstGeom>
        </p:spPr>
      </p:pic>
      <p:sp>
        <p:nvSpPr>
          <p:cNvPr id="30" name="Subtitle 2"/>
          <p:cNvSpPr txBox="1">
            <a:spLocks/>
          </p:cNvSpPr>
          <p:nvPr userDrawn="1"/>
        </p:nvSpPr>
        <p:spPr>
          <a:xfrm>
            <a:off x="-8791" y="4699443"/>
            <a:ext cx="9152792" cy="14111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Installation Management Command integrates and delivers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base support to enable readiness for a globally-responsive Army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are the Army’s Home  </a:t>
            </a: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Serving the Rugged Professional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1502" y="355317"/>
            <a:ext cx="957155" cy="46333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38650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12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JAN2018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644011"/>
            <a:ext cx="45804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Denise Gonzalez/USAG Miami/CYS/305-437-2225/denise.gonzalez5.naf@mail.mil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65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print"/>
          <a:srcRect t="-1" b="11873"/>
          <a:stretch/>
        </p:blipFill>
        <p:spPr>
          <a:xfrm>
            <a:off x="0" y="5873086"/>
            <a:ext cx="9144000" cy="984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7" cstate="print"/>
          <a:srcRect t="28484" b="-1"/>
          <a:stretch/>
        </p:blipFill>
        <p:spPr>
          <a:xfrm>
            <a:off x="0" y="0"/>
            <a:ext cx="9144000" cy="896685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081301" y="6080974"/>
            <a:ext cx="956178" cy="463336"/>
            <a:chOff x="8081301" y="6080974"/>
            <a:chExt cx="956178" cy="46333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8511257" y="6080974"/>
              <a:ext cx="526222" cy="435185"/>
              <a:chOff x="8503764" y="6062881"/>
              <a:chExt cx="526222" cy="43518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8503764" y="6062881"/>
                <a:ext cx="0" cy="435185"/>
              </a:xfrm>
              <a:prstGeom prst="line">
                <a:avLst/>
              </a:prstGeom>
              <a:ln w="9525" cmpd="sng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 descr="IMCOM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5280" y="6062881"/>
                <a:ext cx="444706" cy="414134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8081301" y="6080974"/>
              <a:ext cx="341406" cy="4633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t> of 6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t>23JAN2017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6" cstate="print"/>
          <a:srcRect t="44063" b="11873"/>
          <a:stretch/>
        </p:blipFill>
        <p:spPr>
          <a:xfrm flipV="1">
            <a:off x="0" y="6365542"/>
            <a:ext cx="9144000" cy="42828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644011"/>
            <a:ext cx="45804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Denise Gonzalez/USAG Miami/CYS/305-437-2225/denise.gonzalez5.naf@mail.mil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3519855" y="6546296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12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716363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JAN2018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1313412"/>
            <a:ext cx="9143999" cy="1870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Business Case-</a:t>
            </a:r>
          </a:p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Active Duty Youth Sports </a:t>
            </a:r>
          </a:p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Participation Funding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791" y="3113849"/>
            <a:ext cx="9152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12 Jan 2018</a:t>
            </a:r>
            <a:endParaRPr lang="en-US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8792" y="3575514"/>
            <a:ext cx="9152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Denise Gonzalez, Janet Evans &amp; Angela Davis</a:t>
            </a:r>
            <a:endParaRPr lang="en-US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9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01613"/>
            <a:ext cx="7886700" cy="63023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081088"/>
            <a:ext cx="8642350" cy="4775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0" indent="0">
              <a:buNone/>
            </a:pPr>
            <a:endParaRPr lang="en-US" sz="1200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 smtClean="0"/>
              <a:t>Purpose is to request funding to contract with Miami Dade County Sports and League Programs to offset participation fees for active duty youth.</a:t>
            </a:r>
            <a:endParaRPr lang="en-US" sz="3200" b="1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0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4377"/>
            <a:ext cx="7886700" cy="625431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4060" y="1366340"/>
            <a:ext cx="8226592" cy="4877552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sz="3200" b="1" dirty="0" smtClean="0"/>
              <a:t>CURRENT CYS PROGRAMMING</a:t>
            </a:r>
          </a:p>
          <a:p>
            <a:r>
              <a:rPr lang="en-US" sz="3200" dirty="0" smtClean="0"/>
              <a:t>1 shared facility for CDC and SAC opened 2011</a:t>
            </a:r>
          </a:p>
          <a:p>
            <a:pPr lvl="1"/>
            <a:r>
              <a:rPr lang="en-US" sz="3200" dirty="0" smtClean="0"/>
              <a:t>64 children in CDC and 11 children in SAC</a:t>
            </a:r>
          </a:p>
          <a:p>
            <a:r>
              <a:rPr lang="en-US" sz="3200" dirty="0"/>
              <a:t> Current needs assessment </a:t>
            </a:r>
            <a:r>
              <a:rPr lang="en-US" sz="3200" dirty="0" smtClean="0"/>
              <a:t>conducted in 2017</a:t>
            </a:r>
          </a:p>
          <a:p>
            <a:pPr lvl="1"/>
            <a:r>
              <a:rPr lang="en-US" sz="3200" dirty="0" smtClean="0"/>
              <a:t>Identified strong interest for CYS </a:t>
            </a:r>
            <a:r>
              <a:rPr lang="en-US" sz="3200" dirty="0"/>
              <a:t>youth sports and fitness </a:t>
            </a:r>
            <a:r>
              <a:rPr lang="en-US" sz="3200" dirty="0" smtClean="0"/>
              <a:t>programs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4377"/>
            <a:ext cx="7886700" cy="625431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4060" y="1366340"/>
            <a:ext cx="8226592" cy="4877552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534362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0883" y="5382757"/>
            <a:ext cx="700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CYS DELIVERY SYSTEM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5149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16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Business Case-Youth Sports </a:t>
            </a:r>
            <a:endParaRPr lang="en-US" sz="4000" dirty="0" smtClean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220" y="1153642"/>
            <a:ext cx="3109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457200" indent="-457200">
              <a:lnSpc>
                <a:spcPct val="90000"/>
              </a:lnSpc>
              <a:buAutoNum type="arabicPeriod" startAt="2"/>
            </a:pPr>
            <a:endParaRPr lang="en-US" altLang="en-US" sz="200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24618" y="1074821"/>
            <a:ext cx="7790731" cy="50211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3600" b="1" dirty="0" smtClean="0">
                <a:solidFill>
                  <a:srgbClr val="000000"/>
                </a:solidFill>
                <a:latin typeface="Calibri" charset="0"/>
              </a:rPr>
              <a:t>BACKGROUND</a:t>
            </a: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52 </a:t>
            </a:r>
            <a:r>
              <a:rPr lang="en-US" sz="3200" dirty="0">
                <a:solidFill>
                  <a:srgbClr val="000000"/>
                </a:solidFill>
                <a:latin typeface="Calibri" charset="0"/>
              </a:rPr>
              <a:t>active duty eligible Army youth </a:t>
            </a:r>
            <a:endParaRPr lang="en-US" sz="3200" dirty="0" smtClean="0">
              <a:solidFill>
                <a:srgbClr val="000000"/>
              </a:solidFill>
              <a:latin typeface="Calibri" charset="0"/>
            </a:endParaRPr>
          </a:p>
          <a:p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No military housing on USAG Miami </a:t>
            </a:r>
          </a:p>
          <a:p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CYS not funded for Youth Sports 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  <a:p>
            <a:r>
              <a:rPr lang="en-US" sz="3200" dirty="0">
                <a:solidFill>
                  <a:srgbClr val="000000"/>
                </a:solidFill>
                <a:latin typeface="Calibri" charset="0"/>
              </a:rPr>
              <a:t>Geographically dispersed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eligible youth off-post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  <a:p>
            <a:r>
              <a:rPr lang="en-US" sz="3200" dirty="0">
                <a:solidFill>
                  <a:srgbClr val="000000"/>
                </a:solidFill>
                <a:latin typeface="Calibri" charset="0"/>
              </a:rPr>
              <a:t>High cost off-post civilian sports and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leagues</a:t>
            </a:r>
          </a:p>
          <a:p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Negative impact to mission readiness</a:t>
            </a:r>
            <a:endParaRPr lang="en-US" sz="3200" dirty="0">
              <a:solidFill>
                <a:srgbClr val="000000"/>
              </a:solidFill>
              <a:latin typeface="Calibri" charset="0"/>
            </a:endParaRPr>
          </a:p>
          <a:p>
            <a:endParaRPr lang="en-US" sz="3600" dirty="0">
              <a:solidFill>
                <a:srgbClr val="000000"/>
              </a:solidFill>
              <a:latin typeface="Calibri" charset="0"/>
            </a:endParaRPr>
          </a:p>
          <a:p>
            <a:pPr>
              <a:buNone/>
            </a:pPr>
            <a:endParaRPr lang="en-US" sz="3500" dirty="0" smtClean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85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Business Case-Youth Sports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6708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Eligibility: Active Duty Youth 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Contract requirement for $11,700 per year with NAYS affiliated off-post youth sports and league program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$75 offset fee per sport, per child</a:t>
            </a: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Basketball</a:t>
            </a: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Flag football</a:t>
            </a: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Baseball/softball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16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09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67082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EXISTING ON POST COST COMPARISON ANALYSIS </a:t>
            </a:r>
          </a:p>
          <a:p>
            <a:pPr marL="0" indent="0" algn="ctr">
              <a:buNone/>
            </a:pPr>
            <a:endParaRPr lang="en-US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Annual Cost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=$204,750 </a:t>
            </a:r>
            <a:endParaRPr lang="en-US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EMD Authorization 5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staff = $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196,600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Breakout Programming Costs=$7,350</a:t>
            </a: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Uniforms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Sports Equipment</a:t>
            </a:r>
          </a:p>
          <a:p>
            <a:pPr lvl="2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dvertisement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Misc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Equipment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&amp; M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aintenance</a:t>
            </a:r>
          </a:p>
          <a:p>
            <a:pPr lvl="2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Officials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12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8928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STRENGTHS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Mission readiness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Additional program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opportunities for smaller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Garrisons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Promotes healthy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habits in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youth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NAYS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affiliated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Strengthens off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post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partnerships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Sponsorship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opportunities to host youth sports events on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post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50722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WEAKNESSES</a:t>
            </a:r>
          </a:p>
          <a:p>
            <a:pPr marL="457200" indent="-457200">
              <a:buAutoNum type="arabicPeriod" startAt="5"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Excludes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retirees and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civilians 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CYS endorsements of one program over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another</a:t>
            </a:r>
          </a:p>
        </p:txBody>
      </p:sp>
    </p:spTree>
    <p:extLst>
      <p:ext uri="{BB962C8B-B14F-4D97-AF65-F5344CB8AC3E}">
        <p14:creationId xmlns:p14="http://schemas.microsoft.com/office/powerpoint/2010/main" val="113247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50722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Youth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sports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opportunities will be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 vital part of USAG Miami Child &amp; Youth Services.  Families at both large and small garrisons depend on CYS and have faith that we will provide high quality opportunities that meet the needs of our military families.  </a:t>
            </a:r>
          </a:p>
        </p:txBody>
      </p:sp>
    </p:spTree>
    <p:extLst>
      <p:ext uri="{BB962C8B-B14F-4D97-AF65-F5344CB8AC3E}">
        <p14:creationId xmlns:p14="http://schemas.microsoft.com/office/powerpoint/2010/main" val="21977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507227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 algn="ctr">
              <a:buNone/>
            </a:pPr>
            <a:r>
              <a:rPr lang="en-US" sz="7200" dirty="0" smtClean="0"/>
              <a:t>Q &amp; A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962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/>
              <a:t>Business Case-Youth Sports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507227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 algn="ctr">
              <a:buNone/>
            </a:pPr>
            <a:r>
              <a:rPr lang="en-US" sz="7200" dirty="0" smtClean="0"/>
              <a:t>END OF BRIEF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92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COM Briefing 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 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B32BA30151984EA73D3DB0EB85A6F5" ma:contentTypeVersion="10" ma:contentTypeDescription="Create a new document." ma:contentTypeScope="" ma:versionID="b9f86694dedf08af8cdfa71cedaedd61">
  <xsd:schema xmlns:xsd="http://www.w3.org/2001/XMLSchema" xmlns:xs="http://www.w3.org/2001/XMLSchema" xmlns:p="http://schemas.microsoft.com/office/2006/metadata/properties" xmlns:ns1="http://schemas.microsoft.com/sharepoint/v3" xmlns:ns2="9b8aa274-6aff-4b93-88b0-9cd8c3ce8fa1" xmlns:ns3="8a54b0cd-c350-4c1d-a92d-7c4ef03f79b1" targetNamespace="http://schemas.microsoft.com/office/2006/metadata/properties" ma:root="true" ma:fieldsID="c3621f920777a2c0e085c6d465385b91" ns1:_="" ns2:_="" ns3:_="">
    <xsd:import namespace="http://schemas.microsoft.com/sharepoint/v3"/>
    <xsd:import namespace="9b8aa274-6aff-4b93-88b0-9cd8c3ce8fa1"/>
    <xsd:import namespace="8a54b0cd-c350-4c1d-a92d-7c4ef03f79b1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3:Child_x002c__x0020_Youth_x0020__x0026__x0020_School_x0020_Services_x0020_Programs" minOccurs="0"/>
                <xsd:element ref="ns2:CYS_x0020_Program_x0020_Subcomponent" minOccurs="0"/>
                <xsd:element ref="ns2:Training_x0020_Type" minOccurs="0"/>
                <xsd:element ref="ns2:Workshop_x0020_Type" minOccurs="0"/>
                <xsd:element ref="ns2:FY" minOccurs="0"/>
                <xsd:element ref="ns1:PublishingStartDate" minOccurs="0"/>
                <xsd:element ref="ns1:PublishingExpirationDate" minOccurs="0"/>
                <xsd:element ref="ns2:Days_x0020_of_x0020_Wee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aa274-6aff-4b93-88b0-9cd8c3ce8fa1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ma:displayName="Document Type" ma:format="Dropdown" ma:internalName="Document_x0020_Type">
      <xsd:simpleType>
        <xsd:restriction base="dms:Choice">
          <xsd:enumeration value="N/A"/>
          <xsd:enumeration value="Activity Plan"/>
          <xsd:enumeration value="Briefing"/>
          <xsd:enumeration value="Calendar"/>
          <xsd:enumeration value="Contract"/>
          <xsd:enumeration value="FAQs"/>
          <xsd:enumeration value="General"/>
          <xsd:enumeration value="Guidance"/>
          <xsd:enumeration value="Handbook"/>
          <xsd:enumeration value="Information Paper"/>
          <xsd:enumeration value="Inspections - CARs"/>
          <xsd:enumeration value="Inspections - Exceptions"/>
          <xsd:enumeration value="Marketing"/>
          <xsd:enumeration value="Memorandum of Understanding"/>
          <xsd:enumeration value="Onboarding"/>
          <xsd:enumeration value="Organization Chart"/>
          <xsd:enumeration value="Policy - Exceptions"/>
          <xsd:enumeration value="Policy - IMCOM Regulation"/>
          <xsd:enumeration value="Policy - Operations Manual"/>
          <xsd:enumeration value="Programming Resource(s)"/>
          <xsd:enumeration value="Report"/>
          <xsd:enumeration value="Statement of Understanding"/>
          <xsd:enumeration value="Sponsorship"/>
          <xsd:enumeration value="Technical"/>
          <xsd:enumeration value="Technology Guide (DO NOT USE)"/>
          <xsd:enumeration value="Templates"/>
          <xsd:enumeration value="Training"/>
          <xsd:enumeration value="Workshop"/>
          <xsd:enumeration value="Best Practice"/>
        </xsd:restriction>
      </xsd:simpleType>
    </xsd:element>
    <xsd:element name="CYS_x0020_Program_x0020_Subcomponent" ma:index="4" nillable="true" ma:displayName="Program Component" ma:internalName="CYS_x0020_Program_x0020_Subcomponent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e"/>
                    <xsd:enumeration value="411s"/>
                    <xsd:enumeration value="Addition"/>
                    <xsd:enumeration value="ASAT"/>
                    <xsd:enumeration value="ASAT Elementary"/>
                    <xsd:enumeration value="AYSP"/>
                    <xsd:enumeration value="AYSP Implementation Tools"/>
                    <xsd:enumeration value="AYSP Marketing Posters"/>
                    <xsd:enumeration value="AYSP Marketing Tools"/>
                    <xsd:enumeration value="AYSP Planning Tools"/>
                    <xsd:enumeration value="AYSP Sample Tools"/>
                    <xsd:enumeration value="AYSP Sustaining Tools"/>
                    <xsd:enumeration value="Behavioral Support Guidance"/>
                    <xsd:enumeration value="Change Request (VSS)"/>
                    <xsd:enumeration value="Child Abuse Risk Assessment Tool (CARAT)"/>
                    <xsd:enumeration value="Child Development Associate Credential (CDA)"/>
                    <xsd:enumeration value="Collaboration"/>
                    <xsd:enumeration value="Commercial Enterprise Network"/>
                    <xsd:enumeration value="Conference Calls"/>
                    <xsd:enumeration value="Conversion"/>
                    <xsd:enumeration value="Course Power Points"/>
                    <xsd:enumeration value="CRESR"/>
                    <xsd:enumeration value="CSEFEL"/>
                    <xsd:enumeration value="CYERT"/>
                    <xsd:enumeration value="CYMS"/>
                    <xsd:enumeration value="CYS Position Descriptions"/>
                    <xsd:enumeration value="CYS Recognition Plan"/>
                    <xsd:enumeration value="Deployment Support"/>
                    <xsd:enumeration value="Director Resources"/>
                    <xsd:enumeration value="Facility"/>
                    <xsd:enumeration value="Facilities - FAQ"/>
                    <xsd:enumeration value="FCCERS"/>
                    <xsd:enumeration value="FCC Related Guidance"/>
                    <xsd:enumeration value="Fee Policy and Subsidy"/>
                    <xsd:enumeration value="Fixtures, Furniture &amp; Equipment (FF&amp;E)"/>
                    <xsd:enumeration value="Food Safety/Sanitation"/>
                    <xsd:enumeration value="Forms and Templates"/>
                    <xsd:enumeration value="Gardens"/>
                    <xsd:enumeration value="Guidebook-Course Curriculum"/>
                    <xsd:enumeration value="Hiring Packet(s)"/>
                    <xsd:enumeration value="Homes Off Post"/>
                    <xsd:enumeration value="ICOP"/>
                    <xsd:enumeration value="Individual Development Plans (IDP)"/>
                    <xsd:enumeration value="Interstate Compact"/>
                    <xsd:enumeration value="im Alone"/>
                    <xsd:enumeration value="In Progress Review (IPR)"/>
                    <xsd:enumeration value="Installs"/>
                    <xsd:enumeration value="Kids on Site (KOS) Off Post"/>
                    <xsd:enumeration value="Kids on Site (KOS) On Post"/>
                    <xsd:enumeration value="KIT"/>
                    <xsd:enumeration value="Kitchens"/>
                    <xsd:enumeration value="Leadership Lessons Resources"/>
                    <xsd:enumeration value="Marketing, Logos and Posters"/>
                    <xsd:enumeration value="MAC"/>
                    <xsd:enumeration value="Major Repair/Alterations"/>
                    <xsd:enumeration value="Mentoring"/>
                    <xsd:enumeration value="Menus and Recipes"/>
                    <xsd:enumeration value="Meeting Minutes"/>
                    <xsd:enumeration value="Military Construction (MILCON)"/>
                    <xsd:enumeration value="Minor Repair"/>
                    <xsd:enumeration value="Mobilization and Contingency Plan"/>
                    <xsd:enumeration value="NAFCC Accreditation"/>
                    <xsd:enumeration value="NAF Major Construction (NAFMC)"/>
                    <xsd:enumeration value="New Construction"/>
                    <xsd:enumeration value="Nutrition"/>
                    <xsd:enumeration value="Parent Advisory Board (PAB)"/>
                    <xsd:enumeration value="Parent Central Services"/>
                    <xsd:enumeration value="Parent Participation"/>
                    <xsd:enumeration value="Pay Lanes Chart"/>
                    <xsd:enumeration value="Pay Lanes Charts"/>
                    <xsd:enumeration value="Pay Lanes Chart CYPA"/>
                    <xsd:enumeration value="Planning Resource(s)"/>
                    <xsd:enumeration value="Planning Tool(s)"/>
                    <xsd:enumeration value="Playground"/>
                    <xsd:enumeration value="PRB"/>
                    <xsd:enumeration value="Pre-Occupancy Inspections (Pre-Occs)"/>
                    <xsd:enumeration value="Professional Development"/>
                    <xsd:enumeration value="Provider Certification"/>
                    <xsd:enumeration value="Provider Resources"/>
                    <xsd:enumeration value="Pyramid Model"/>
                    <xsd:enumeration value="Resources"/>
                    <xsd:enumeration value="School Support"/>
                    <xsd:enumeration value="SharePoint"/>
                    <xsd:enumeration value="Show me the money"/>
                    <xsd:enumeration value="SIDS"/>
                    <xsd:enumeration value="SKIES"/>
                    <xsd:enumeration value="Sports &amp; Fitness"/>
                    <xsd:enumeration value="Standardized Forms"/>
                    <xsd:enumeration value="Strong Beginnings"/>
                    <xsd:enumeration value="Subsidy"/>
                    <xsd:enumeration value="Supplemental Materials"/>
                    <xsd:enumeration value="Technical Assistance Visits (TAV)"/>
                    <xsd:enumeration value="Training"/>
                    <xsd:enumeration value="Training Guides"/>
                    <xsd:enumeration value="Training Specialists"/>
                    <xsd:enumeration value="Transition Tool"/>
                    <xsd:enumeration value="TS Gold- Creative Curriculum"/>
                    <xsd:enumeration value="USDA CACFP"/>
                    <xsd:enumeration value="Useful Links"/>
                    <xsd:enumeration value="Video Surveillance System (VSS)"/>
                    <xsd:enumeration value="Waitlist/MCC"/>
                    <xsd:enumeration value="Youth Credential"/>
                    <xsd:enumeration value="Youth Leadership Forum"/>
                    <xsd:enumeration value="Youth Operations"/>
                    <xsd:enumeration value="Youth Technology Lab"/>
                    <xsd:enumeration value="Youth Training Module"/>
                  </xsd:restriction>
                </xsd:simpleType>
              </xsd:element>
            </xsd:sequence>
          </xsd:extension>
        </xsd:complexContent>
      </xsd:complexType>
    </xsd:element>
    <xsd:element name="Training_x0020_Type" ma:index="5" nillable="true" ma:displayName="Training Type" ma:format="Dropdown" ma:internalName="Training_x0020_Type">
      <xsd:simpleType>
        <xsd:restriction base="dms:Choice">
          <xsd:enumeration value="N/A"/>
          <xsd:enumeration value="CDC Director"/>
          <xsd:enumeration value="Coordinator"/>
          <xsd:enumeration value="FCC Director"/>
          <xsd:enumeration value="Functional Technology Specialist"/>
          <xsd:enumeration value="Online"/>
          <xsd:enumeration value="Parent and Outreach Services"/>
          <xsd:enumeration value="Program Operations Specialist"/>
          <xsd:enumeration value="School Age Services Director"/>
          <xsd:enumeration value="School Liaison Officer"/>
          <xsd:enumeration value="Strong Beginnings"/>
          <xsd:enumeration value="Train-the-Trainer LEAD CYPA"/>
          <xsd:enumeration value="Youth Director"/>
        </xsd:restriction>
      </xsd:simpleType>
    </xsd:element>
    <xsd:element name="Workshop_x0020_Type" ma:index="6" nillable="true" ma:displayName="Workshop Type" ma:internalName="Workshop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/A"/>
                    <xsd:enumeration value="Adopt a School"/>
                    <xsd:enumeration value="Advocating for Your Child"/>
                    <xsd:enumeration value="Advocating for Your Child 2"/>
                    <xsd:enumeration value="Best Practices"/>
                    <xsd:enumeration value="College and Career Readiness"/>
                    <xsd:enumeration value="Common Core"/>
                    <xsd:enumeration value="Interstate Compact"/>
                    <xsd:enumeration value="Marketing"/>
                    <xsd:enumeration value="Military Culture Course"/>
                    <xsd:enumeration value="Sponsorship"/>
                    <xsd:enumeration value="Supporting Military Students"/>
                    <xsd:enumeration value="Transition Support"/>
                    <xsd:enumeration value="Transition Support 2"/>
                  </xsd:restriction>
                </xsd:simpleType>
              </xsd:element>
            </xsd:sequence>
          </xsd:extension>
        </xsd:complexContent>
      </xsd:complexType>
    </xsd:element>
    <xsd:element name="FY" ma:index="7" nillable="true" ma:displayName="Year" ma:format="Dropdown" ma:internalName="FY">
      <xsd:simpleType>
        <xsd:restriction base="dms:Choice">
          <xsd:enumeration value="N/A"/>
          <xsd:enumeration value="FY16"/>
          <xsd:enumeration value="CY16"/>
          <xsd:enumeration value="SY16"/>
          <xsd:enumeration value="FY17"/>
          <xsd:enumeration value="CY17"/>
          <xsd:enumeration value="SY17"/>
          <xsd:enumeration value="FY18"/>
          <xsd:enumeration value="CY18"/>
          <xsd:enumeration value="SY18"/>
        </xsd:restriction>
      </xsd:simpleType>
    </xsd:element>
    <xsd:element name="Days_x0020_of_x0020_Week" ma:index="16" nillable="true" ma:displayName="Days of Week" ma:format="Dropdown" ma:internalName="Days_x0020_of_x0020_Week">
      <xsd:simpleType>
        <xsd:restriction base="dms:Choice">
          <xsd:enumeration value="N/A"/>
          <xsd:enumeration value="Monday"/>
          <xsd:enumeration value="Tuesday"/>
          <xsd:enumeration value="Wednesday"/>
          <xsd:enumeration value="Thursday"/>
          <xsd:enumeration value="Frida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4b0cd-c350-4c1d-a92d-7c4ef03f79b1" elementFormDefault="qualified">
    <xsd:import namespace="http://schemas.microsoft.com/office/2006/documentManagement/types"/>
    <xsd:import namespace="http://schemas.microsoft.com/office/infopath/2007/PartnerControls"/>
    <xsd:element name="Child_x002c__x0020_Youth_x0020__x0026__x0020_School_x0020_Services_x0020_Programs" ma:index="3" nillable="true" ma:displayName="Child &amp; Youth Services Programs" ma:description="Programs&#10;If your document pertains to more than one program, choose each of the programs that will utilize this document." ma:internalName="Child_x002C__x0020_Youth_x0020__x0026__x0020_School_x0020_Services_x0020_Program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MCOM G9 CYS"/>
                    <xsd:enumeration value="Child Development Services"/>
                    <xsd:enumeration value="Facilities"/>
                    <xsd:enumeration value="Family Child Care"/>
                    <xsd:enumeration value="Inspections and Analysis"/>
                    <xsd:enumeration value="Nutrition"/>
                    <xsd:enumeration value="Parent and Outreach Services"/>
                    <xsd:enumeration value="School Support Services"/>
                    <xsd:enumeration value="School-Age Services"/>
                    <xsd:enumeration value="Special Needs"/>
                    <xsd:enumeration value="Technology"/>
                    <xsd:enumeration value="Workforce Development"/>
                    <xsd:enumeration value="Youth Programs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inOccurs="0" maxOccurs="1" ma:index="1" ma:displayName="Title (Not Required)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hild_x002c__x0020_Youth_x0020__x0026__x0020_School_x0020_Services_x0020_Programs xmlns="8a54b0cd-c350-4c1d-a92d-7c4ef03f79b1">
      <Value>Workforce Development</Value>
    </Child_x002c__x0020_Youth_x0020__x0026__x0020_School_x0020_Services_x0020_Programs>
    <Document_x0020_Type xmlns="9b8aa274-6aff-4b93-88b0-9cd8c3ce8fa1">Training</Document_x0020_Type>
    <Workshop_x0020_Type xmlns="9b8aa274-6aff-4b93-88b0-9cd8c3ce8fa1">
      <Value>N/A</Value>
    </Workshop_x0020_Type>
    <FY xmlns="9b8aa274-6aff-4b93-88b0-9cd8c3ce8fa1">FY17</FY>
    <Training_x0020_Type xmlns="9b8aa274-6aff-4b93-88b0-9cd8c3ce8fa1">Program Operations Specialist</Training_x0020_Type>
    <Days_x0020_of_x0020_Week xmlns="9b8aa274-6aff-4b93-88b0-9cd8c3ce8fa1">Tuesday</Days_x0020_of_x0020_Week>
    <PublishingExpirationDate xmlns="http://schemas.microsoft.com/sharepoint/v3" xsi:nil="true"/>
    <PublishingStartDate xmlns="http://schemas.microsoft.com/sharepoint/v3" xsi:nil="true"/>
    <CYS_x0020_Program_x0020_Subcomponent xmlns="9b8aa274-6aff-4b93-88b0-9cd8c3ce8fa1">
      <Value>Training</Value>
    </CYS_x0020_Program_x0020_Subcomponent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3B4D-AF9F-4B05-BD85-EFBF135981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b8aa274-6aff-4b93-88b0-9cd8c3ce8fa1"/>
    <ds:schemaRef ds:uri="8a54b0cd-c350-4c1d-a92d-7c4ef03f79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F10C9A-0739-46BB-BDDA-1C1156F398F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9b8aa274-6aff-4b93-88b0-9cd8c3ce8fa1"/>
    <ds:schemaRef ds:uri="http://purl.org/dc/elements/1.1/"/>
    <ds:schemaRef ds:uri="http://schemas.microsoft.com/office/2006/metadata/properties"/>
    <ds:schemaRef ds:uri="http://schemas.microsoft.com/sharepoint/v3"/>
    <ds:schemaRef ds:uri="8a54b0cd-c350-4c1d-a92d-7c4ef03f79b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3C4125E-0B5C-49CC-B2E1-9C7F5C2D6F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2819</TotalTime>
  <Words>441</Words>
  <Application>Microsoft Office PowerPoint</Application>
  <PresentationFormat>On-screen Show (4:3)</PresentationFormat>
  <Paragraphs>110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IMCOM Briefing Template</vt:lpstr>
      <vt:lpstr>Content Slide Master Template</vt:lpstr>
      <vt:lpstr>PowerPoint Presentation</vt:lpstr>
      <vt:lpstr>Business Case-Youth Sports </vt:lpstr>
      <vt:lpstr>Business Case-Youth Sports </vt:lpstr>
      <vt:lpstr>Business Case-Youth Sports </vt:lpstr>
      <vt:lpstr>PowerPoint Presentation</vt:lpstr>
      <vt:lpstr>Business Case-Youth Sports</vt:lpstr>
      <vt:lpstr>Business Case-Youth Sports </vt:lpstr>
      <vt:lpstr>Business Case-Youth Sports </vt:lpstr>
      <vt:lpstr>Business Case-Youth Sports </vt:lpstr>
      <vt:lpstr>Business Case-Youth Sports </vt:lpstr>
      <vt:lpstr>Business Case-Youth Sports </vt:lpstr>
      <vt:lpstr>Business Case-Youth Sports 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katy.d.carter2</dc:creator>
  <cp:lastModifiedBy>Turner-Lapp, Patrice S Ms NAF USA IMCOM HQ</cp:lastModifiedBy>
  <cp:revision>121</cp:revision>
  <cp:lastPrinted>2017-01-06T16:29:41Z</cp:lastPrinted>
  <dcterms:created xsi:type="dcterms:W3CDTF">2016-08-03T18:26:40Z</dcterms:created>
  <dcterms:modified xsi:type="dcterms:W3CDTF">2018-08-20T20:17:44Z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0x0101002DB32BA30151984EA73D3DB0EB85A6F5</vt:lpwstr>
  </property>
</Properties>
</file>